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5"/>
  </p:notesMasterIdLst>
  <p:sldIdLst>
    <p:sldId id="256" r:id="rId2"/>
    <p:sldId id="447" r:id="rId3"/>
    <p:sldId id="471" r:id="rId4"/>
    <p:sldId id="458" r:id="rId5"/>
    <p:sldId id="469" r:id="rId6"/>
    <p:sldId id="459" r:id="rId7"/>
    <p:sldId id="460" r:id="rId8"/>
    <p:sldId id="472" r:id="rId9"/>
    <p:sldId id="461" r:id="rId10"/>
    <p:sldId id="456" r:id="rId11"/>
    <p:sldId id="463" r:id="rId12"/>
    <p:sldId id="464" r:id="rId13"/>
    <p:sldId id="467" r:id="rId14"/>
    <p:sldId id="465" r:id="rId15"/>
    <p:sldId id="466" r:id="rId16"/>
    <p:sldId id="470" r:id="rId17"/>
    <p:sldId id="497" r:id="rId18"/>
    <p:sldId id="473" r:id="rId19"/>
    <p:sldId id="474" r:id="rId20"/>
    <p:sldId id="475" r:id="rId21"/>
    <p:sldId id="476" r:id="rId22"/>
    <p:sldId id="477" r:id="rId23"/>
    <p:sldId id="482" r:id="rId24"/>
    <p:sldId id="483" r:id="rId25"/>
    <p:sldId id="484" r:id="rId26"/>
    <p:sldId id="478" r:id="rId27"/>
    <p:sldId id="485" r:id="rId28"/>
    <p:sldId id="486" r:id="rId29"/>
    <p:sldId id="498" r:id="rId30"/>
    <p:sldId id="443" r:id="rId31"/>
    <p:sldId id="487" r:id="rId32"/>
    <p:sldId id="488" r:id="rId33"/>
    <p:sldId id="489" r:id="rId34"/>
    <p:sldId id="490" r:id="rId35"/>
    <p:sldId id="499" r:id="rId36"/>
    <p:sldId id="492" r:id="rId37"/>
    <p:sldId id="493" r:id="rId38"/>
    <p:sldId id="494" r:id="rId39"/>
    <p:sldId id="495" r:id="rId40"/>
    <p:sldId id="496" r:id="rId41"/>
    <p:sldId id="491" r:id="rId42"/>
    <p:sldId id="449" r:id="rId43"/>
    <p:sldId id="4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8D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489A24-A7EF-5E4F-BC6C-BFB85C1DEE54}" v="14" dt="2025-04-29T19:54:51.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bit Panda" userId="190419c6-fd5a-4f14-9096-a46752a6d502" providerId="ADAL" clId="{B7489A24-A7EF-5E4F-BC6C-BFB85C1DEE54}"/>
    <pc:docChg chg="modSld">
      <pc:chgData name="Sambit Panda" userId="190419c6-fd5a-4f14-9096-a46752a6d502" providerId="ADAL" clId="{B7489A24-A7EF-5E4F-BC6C-BFB85C1DEE54}" dt="2025-04-29T19:54:51.194" v="13" actId="20577"/>
      <pc:docMkLst>
        <pc:docMk/>
      </pc:docMkLst>
      <pc:sldChg chg="modSp mod">
        <pc:chgData name="Sambit Panda" userId="190419c6-fd5a-4f14-9096-a46752a6d502" providerId="ADAL" clId="{B7489A24-A7EF-5E4F-BC6C-BFB85C1DEE54}" dt="2025-04-29T19:54:51.194" v="13" actId="20577"/>
        <pc:sldMkLst>
          <pc:docMk/>
          <pc:sldMk cId="30068318" sldId="477"/>
        </pc:sldMkLst>
        <pc:spChg chg="mod">
          <ac:chgData name="Sambit Panda" userId="190419c6-fd5a-4f14-9096-a46752a6d502" providerId="ADAL" clId="{B7489A24-A7EF-5E4F-BC6C-BFB85C1DEE54}" dt="2025-04-29T19:54:51.194" v="13" actId="20577"/>
          <ac:spMkLst>
            <pc:docMk/>
            <pc:sldMk cId="30068318" sldId="477"/>
            <ac:spMk id="3" creationId="{00AEA72A-70EC-1029-FBD5-0E612E984C0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337C0-22EB-6240-B6AC-9F515A7A9AEA}"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7E095-8019-E743-8805-8FA1F5881EB9}" type="slidenum">
              <a:rPr lang="en-US" smtClean="0"/>
              <a:t>‹#›</a:t>
            </a:fld>
            <a:endParaRPr lang="en-US"/>
          </a:p>
        </p:txBody>
      </p:sp>
    </p:spTree>
    <p:extLst>
      <p:ext uri="{BB962C8B-B14F-4D97-AF65-F5344CB8AC3E}">
        <p14:creationId xmlns:p14="http://schemas.microsoft.com/office/powerpoint/2010/main" val="869581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47E095-8019-E743-8805-8FA1F5881EB9}" type="slidenum">
              <a:rPr lang="en-US" smtClean="0"/>
              <a:t>0</a:t>
            </a:fld>
            <a:endParaRPr lang="en-US"/>
          </a:p>
        </p:txBody>
      </p:sp>
    </p:spTree>
    <p:extLst>
      <p:ext uri="{BB962C8B-B14F-4D97-AF65-F5344CB8AC3E}">
        <p14:creationId xmlns:p14="http://schemas.microsoft.com/office/powerpoint/2010/main" val="114773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Companies in red are created after 2020</a:t>
            </a:r>
          </a:p>
        </p:txBody>
      </p:sp>
      <p:sp>
        <p:nvSpPr>
          <p:cNvPr id="4" name="Slide Number Placeholder 3"/>
          <p:cNvSpPr>
            <a:spLocks noGrp="1"/>
          </p:cNvSpPr>
          <p:nvPr>
            <p:ph type="sldNum" sz="quarter" idx="5"/>
          </p:nvPr>
        </p:nvSpPr>
        <p:spPr/>
        <p:txBody>
          <a:bodyPr/>
          <a:lstStyle/>
          <a:p>
            <a:fld id="{5747E095-8019-E743-8805-8FA1F5881EB9}" type="slidenum">
              <a:rPr lang="en-US" smtClean="0"/>
              <a:t>5</a:t>
            </a:fld>
            <a:endParaRPr lang="en-US"/>
          </a:p>
        </p:txBody>
      </p:sp>
    </p:spTree>
    <p:extLst>
      <p:ext uri="{BB962C8B-B14F-4D97-AF65-F5344CB8AC3E}">
        <p14:creationId xmlns:p14="http://schemas.microsoft.com/office/powerpoint/2010/main" val="3120462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not distinct categories, algorithms occupy more than 1</a:t>
            </a:r>
          </a:p>
        </p:txBody>
      </p:sp>
      <p:sp>
        <p:nvSpPr>
          <p:cNvPr id="4" name="Slide Number Placeholder 3"/>
          <p:cNvSpPr>
            <a:spLocks noGrp="1"/>
          </p:cNvSpPr>
          <p:nvPr>
            <p:ph type="sldNum" sz="quarter" idx="5"/>
          </p:nvPr>
        </p:nvSpPr>
        <p:spPr/>
        <p:txBody>
          <a:bodyPr/>
          <a:lstStyle/>
          <a:p>
            <a:fld id="{5747E095-8019-E743-8805-8FA1F5881EB9}" type="slidenum">
              <a:rPr lang="en-US" smtClean="0"/>
              <a:t>10</a:t>
            </a:fld>
            <a:endParaRPr lang="en-US"/>
          </a:p>
        </p:txBody>
      </p:sp>
    </p:spTree>
    <p:extLst>
      <p:ext uri="{BB962C8B-B14F-4D97-AF65-F5344CB8AC3E}">
        <p14:creationId xmlns:p14="http://schemas.microsoft.com/office/powerpoint/2010/main" val="377396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1500"/>
              </a:lnSpc>
              <a:buNone/>
            </a:pPr>
            <a:r>
              <a:rPr lang="en-US" b="1">
                <a:solidFill>
                  <a:srgbClr val="000000"/>
                </a:solidFill>
                <a:effectLst/>
                <a:latin typeface="var(--font-circularRegular)"/>
              </a:rPr>
              <a:t>Category</a:t>
            </a:r>
            <a:endParaRPr lang="en-US">
              <a:solidFill>
                <a:srgbClr val="333333"/>
              </a:solidFill>
              <a:effectLst/>
              <a:latin typeface="var(--font-circularRegular)"/>
            </a:endParaRPr>
          </a:p>
          <a:p>
            <a:pPr algn="ctr">
              <a:lnSpc>
                <a:spcPts val="1500"/>
              </a:lnSpc>
              <a:buNone/>
            </a:pPr>
            <a:r>
              <a:rPr lang="en-US" b="1">
                <a:solidFill>
                  <a:srgbClr val="000000"/>
                </a:solidFill>
                <a:effectLst/>
                <a:latin typeface="var(--font-circularRegular)"/>
              </a:rPr>
              <a:t>AI Challenges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AI Ethical Issues1. AI Bias &amp; Discrimination</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2. Transparency &amp; Explainability Issues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3. Potential AI Misuse &amp; Malicious Applications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Data-Related Concerns4. Data Quality Concerns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5. Data Integration &amp; Legacy Systems Challenges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6. Data Privacy &amp; Security Issues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Technical &amp; Computational Issues7. Scalability &amp; Computing Power Challenges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8. Issues in Handling Complex Tasks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9. Software Reliability / Malfunction Risks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Regulatory &amp; Legal AI Concerns10. Evolving AI Regulations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11. Liability &amp; Intellectual Property Concerns Surrounding AI</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12. Compliance &amp; Governance Issues</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Social &amp; Economic Concerns13. Job Displacement &amp; Workforce Disruption</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14. Inequality &amp; Accessibility Issues in AI Usage</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15. Public Mistrust &amp; Resistance</a:t>
            </a:r>
            <a:endParaRPr lang="en-US">
              <a:solidFill>
                <a:srgbClr val="333333"/>
              </a:solidFill>
              <a:effectLst/>
              <a:latin typeface="var(--font-circularRegular)"/>
            </a:endParaRPr>
          </a:p>
          <a:p>
            <a:pPr>
              <a:lnSpc>
                <a:spcPts val="1500"/>
              </a:lnSpc>
              <a:buNone/>
            </a:pPr>
            <a:r>
              <a:rPr lang="en-US">
                <a:solidFill>
                  <a:srgbClr val="000000"/>
                </a:solidFill>
                <a:effectLst/>
                <a:latin typeface="var(--font-circularRegular)"/>
              </a:rPr>
              <a:t>Environmental Challenges16. High Energy Consumption</a:t>
            </a:r>
            <a:endParaRPr lang="en-US">
              <a:solidFill>
                <a:srgbClr val="333333"/>
              </a:solidFill>
              <a:effectLst/>
              <a:latin typeface="var(--font-circularRegular)"/>
            </a:endParaRPr>
          </a:p>
          <a:p>
            <a:pPr>
              <a:lnSpc>
                <a:spcPts val="1500"/>
              </a:lnSpc>
            </a:pPr>
            <a:r>
              <a:rPr lang="en-US">
                <a:solidFill>
                  <a:srgbClr val="000000"/>
                </a:solidFill>
                <a:effectLst/>
                <a:latin typeface="var(--font-circularRegular)"/>
              </a:rPr>
              <a:t>17. Increasing Carbon Footprint</a:t>
            </a:r>
            <a:endParaRPr lang="en-US">
              <a:solidFill>
                <a:srgbClr val="333333"/>
              </a:solidFill>
              <a:effectLst/>
              <a:latin typeface="var(--font-circularRegular)"/>
            </a:endParaRPr>
          </a:p>
        </p:txBody>
      </p:sp>
      <p:sp>
        <p:nvSpPr>
          <p:cNvPr id="4" name="Slide Number Placeholder 3"/>
          <p:cNvSpPr>
            <a:spLocks noGrp="1"/>
          </p:cNvSpPr>
          <p:nvPr>
            <p:ph type="sldNum" sz="quarter" idx="5"/>
          </p:nvPr>
        </p:nvSpPr>
        <p:spPr/>
        <p:txBody>
          <a:bodyPr/>
          <a:lstStyle/>
          <a:p>
            <a:fld id="{5747E095-8019-E743-8805-8FA1F5881EB9}" type="slidenum">
              <a:rPr lang="en-US" smtClean="0"/>
              <a:t>40</a:t>
            </a:fld>
            <a:endParaRPr lang="en-US"/>
          </a:p>
        </p:txBody>
      </p:sp>
    </p:spTree>
    <p:extLst>
      <p:ext uri="{BB962C8B-B14F-4D97-AF65-F5344CB8AC3E}">
        <p14:creationId xmlns:p14="http://schemas.microsoft.com/office/powerpoint/2010/main" val="3748332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39A3-C780-BDF8-F105-4AAAEA261BC8}"/>
              </a:ext>
            </a:extLst>
          </p:cNvPr>
          <p:cNvSpPr>
            <a:spLocks noGrp="1"/>
          </p:cNvSpPr>
          <p:nvPr>
            <p:ph type="ctrTitle"/>
          </p:nvPr>
        </p:nvSpPr>
        <p:spPr>
          <a:xfrm>
            <a:off x="1524000" y="1122363"/>
            <a:ext cx="9144000" cy="2387600"/>
          </a:xfrm>
        </p:spPr>
        <p:txBody>
          <a:bodyPr anchor="b"/>
          <a:lstStyle>
            <a:lvl1pPr algn="ctr">
              <a:defRPr sz="6000" b="1"/>
            </a:lvl1pPr>
          </a:lstStyle>
          <a:p>
            <a:r>
              <a:rPr lang="en-US"/>
              <a:t>Click to edit Master title style</a:t>
            </a:r>
          </a:p>
        </p:txBody>
      </p:sp>
      <p:sp>
        <p:nvSpPr>
          <p:cNvPr id="3" name="Subtitle 2">
            <a:extLst>
              <a:ext uri="{FF2B5EF4-FFF2-40B4-BE49-F238E27FC236}">
                <a16:creationId xmlns:a16="http://schemas.microsoft.com/office/drawing/2014/main" id="{9DF4F6D6-EB15-9A22-EE84-F81C04768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074FCE-8886-E0CF-8930-31C682BA99FE}"/>
              </a:ext>
            </a:extLst>
          </p:cNvPr>
          <p:cNvSpPr>
            <a:spLocks noGrp="1"/>
          </p:cNvSpPr>
          <p:nvPr>
            <p:ph type="dt" sz="half" idx="10"/>
          </p:nvPr>
        </p:nvSpPr>
        <p:spPr>
          <a:xfrm>
            <a:off x="386080" y="6356414"/>
            <a:ext cx="2743200" cy="365125"/>
          </a:xfrm>
          <a:prstGeom prst="rect">
            <a:avLst/>
          </a:prstGeom>
        </p:spPr>
        <p:txBody>
          <a:bodyPr/>
          <a:lstStyle/>
          <a:p>
            <a:fld id="{53A8F8DF-87EC-D64B-ABC8-EA68AE7C96BC}" type="datetime1">
              <a:rPr lang="en-US" smtClean="0"/>
              <a:t>4/29/2025</a:t>
            </a:fld>
            <a:endParaRPr lang="en-US"/>
          </a:p>
        </p:txBody>
      </p:sp>
      <p:sp>
        <p:nvSpPr>
          <p:cNvPr id="5" name="Footer Placeholder 4">
            <a:extLst>
              <a:ext uri="{FF2B5EF4-FFF2-40B4-BE49-F238E27FC236}">
                <a16:creationId xmlns:a16="http://schemas.microsoft.com/office/drawing/2014/main" id="{985CEABD-5B18-1A84-F8C4-ADD061EDF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7305D-DA0B-03DC-72BC-8E7DC1DCF934}"/>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2197136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22AA6-6143-0775-E9D0-A2C2F9A321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191BB0-2911-F67F-4A9C-56592CE2F5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AE651-9C94-6641-9B9E-D9B08E3FF7F3}"/>
              </a:ext>
            </a:extLst>
          </p:cNvPr>
          <p:cNvSpPr>
            <a:spLocks noGrp="1"/>
          </p:cNvSpPr>
          <p:nvPr>
            <p:ph type="dt" sz="half" idx="10"/>
          </p:nvPr>
        </p:nvSpPr>
        <p:spPr>
          <a:xfrm>
            <a:off x="386080" y="6356414"/>
            <a:ext cx="2743200" cy="365125"/>
          </a:xfrm>
          <a:prstGeom prst="rect">
            <a:avLst/>
          </a:prstGeom>
        </p:spPr>
        <p:txBody>
          <a:bodyPr/>
          <a:lstStyle/>
          <a:p>
            <a:fld id="{6FF5FAD5-3596-A745-8F0F-6AEDBD5B23C7}" type="datetime1">
              <a:rPr lang="en-US" smtClean="0"/>
              <a:t>4/29/2025</a:t>
            </a:fld>
            <a:endParaRPr lang="en-US"/>
          </a:p>
        </p:txBody>
      </p:sp>
      <p:sp>
        <p:nvSpPr>
          <p:cNvPr id="5" name="Footer Placeholder 4">
            <a:extLst>
              <a:ext uri="{FF2B5EF4-FFF2-40B4-BE49-F238E27FC236}">
                <a16:creationId xmlns:a16="http://schemas.microsoft.com/office/drawing/2014/main" id="{C07A9AD5-A9B4-E330-DDFF-8AB5888DA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AC21A-AF2B-4007-B19F-42E4F92967DC}"/>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903682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89343F-88D1-7583-D7C9-3124044B8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4D3988-0595-8B02-7A59-F8CCEB5FAA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14BB7-01DF-00EC-E911-2C2B0F70DDCB}"/>
              </a:ext>
            </a:extLst>
          </p:cNvPr>
          <p:cNvSpPr>
            <a:spLocks noGrp="1"/>
          </p:cNvSpPr>
          <p:nvPr>
            <p:ph type="dt" sz="half" idx="10"/>
          </p:nvPr>
        </p:nvSpPr>
        <p:spPr>
          <a:xfrm>
            <a:off x="386080" y="6356414"/>
            <a:ext cx="2743200" cy="365125"/>
          </a:xfrm>
          <a:prstGeom prst="rect">
            <a:avLst/>
          </a:prstGeom>
        </p:spPr>
        <p:txBody>
          <a:bodyPr/>
          <a:lstStyle/>
          <a:p>
            <a:fld id="{BF74AA41-D0DA-734A-91CE-DCE3784E386A}" type="datetime1">
              <a:rPr lang="en-US" smtClean="0"/>
              <a:t>4/29/2025</a:t>
            </a:fld>
            <a:endParaRPr lang="en-US"/>
          </a:p>
        </p:txBody>
      </p:sp>
      <p:sp>
        <p:nvSpPr>
          <p:cNvPr id="5" name="Footer Placeholder 4">
            <a:extLst>
              <a:ext uri="{FF2B5EF4-FFF2-40B4-BE49-F238E27FC236}">
                <a16:creationId xmlns:a16="http://schemas.microsoft.com/office/drawing/2014/main" id="{B0E8C447-6AE9-797D-578F-05B578FAB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30A3A-0F88-999B-D90E-32BFBEF4B968}"/>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3267705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E186-AB43-1E7B-A0E3-6A0AC76444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9770B6-0D46-7FBA-E7BB-05D2C39C9B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6C847-A648-A2D8-150D-4B5517B82A5E}"/>
              </a:ext>
            </a:extLst>
          </p:cNvPr>
          <p:cNvSpPr>
            <a:spLocks noGrp="1"/>
          </p:cNvSpPr>
          <p:nvPr>
            <p:ph type="dt" sz="half" idx="10"/>
          </p:nvPr>
        </p:nvSpPr>
        <p:spPr>
          <a:xfrm>
            <a:off x="386080" y="6356414"/>
            <a:ext cx="2743200" cy="365125"/>
          </a:xfrm>
          <a:prstGeom prst="rect">
            <a:avLst/>
          </a:prstGeom>
        </p:spPr>
        <p:txBody>
          <a:bodyPr/>
          <a:lstStyle/>
          <a:p>
            <a:fld id="{379898F4-AEA6-4645-804B-44A193A49D04}" type="datetime1">
              <a:rPr lang="en-US" smtClean="0"/>
              <a:t>4/29/2025</a:t>
            </a:fld>
            <a:endParaRPr lang="en-US"/>
          </a:p>
        </p:txBody>
      </p:sp>
      <p:sp>
        <p:nvSpPr>
          <p:cNvPr id="5" name="Footer Placeholder 4">
            <a:extLst>
              <a:ext uri="{FF2B5EF4-FFF2-40B4-BE49-F238E27FC236}">
                <a16:creationId xmlns:a16="http://schemas.microsoft.com/office/drawing/2014/main" id="{F2D4E65F-0713-855C-15E4-07E40918B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D617A-1773-8703-6322-BB54A3E3107F}"/>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2127817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BA4F-6F83-9A57-7CBA-C499BE94615A}"/>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a:extLst>
              <a:ext uri="{FF2B5EF4-FFF2-40B4-BE49-F238E27FC236}">
                <a16:creationId xmlns:a16="http://schemas.microsoft.com/office/drawing/2014/main" id="{AB92CE53-105B-EEA2-5CA1-10A8225EF9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0C104-7EA0-AEB1-FA45-4A7D5A5A3BCE}"/>
              </a:ext>
            </a:extLst>
          </p:cNvPr>
          <p:cNvSpPr>
            <a:spLocks noGrp="1"/>
          </p:cNvSpPr>
          <p:nvPr>
            <p:ph type="dt" sz="half" idx="10"/>
          </p:nvPr>
        </p:nvSpPr>
        <p:spPr>
          <a:xfrm>
            <a:off x="386080" y="6356414"/>
            <a:ext cx="2743200" cy="365125"/>
          </a:xfrm>
          <a:prstGeom prst="rect">
            <a:avLst/>
          </a:prstGeom>
        </p:spPr>
        <p:txBody>
          <a:bodyPr/>
          <a:lstStyle/>
          <a:p>
            <a:fld id="{1B4097E7-37BE-C245-95BC-0E568E25B2C7}" type="datetime1">
              <a:rPr lang="en-US" smtClean="0"/>
              <a:t>4/29/2025</a:t>
            </a:fld>
            <a:endParaRPr lang="en-US"/>
          </a:p>
        </p:txBody>
      </p:sp>
      <p:sp>
        <p:nvSpPr>
          <p:cNvPr id="5" name="Footer Placeholder 4">
            <a:extLst>
              <a:ext uri="{FF2B5EF4-FFF2-40B4-BE49-F238E27FC236}">
                <a16:creationId xmlns:a16="http://schemas.microsoft.com/office/drawing/2014/main" id="{97ECE386-FE54-11B5-4210-D0D5F4034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2732D-6401-BB71-8664-B0C36819B880}"/>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2472722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CBC1-F5C1-9BF2-1624-6D74DD0024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D08CD-A312-784C-40DA-26A0C10214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75ECA4-69B2-D1CA-772C-B2FDF20A9A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219FD6-E6E4-F6C5-E6E6-ABCE927BFB1B}"/>
              </a:ext>
            </a:extLst>
          </p:cNvPr>
          <p:cNvSpPr>
            <a:spLocks noGrp="1"/>
          </p:cNvSpPr>
          <p:nvPr>
            <p:ph type="dt" sz="half" idx="10"/>
          </p:nvPr>
        </p:nvSpPr>
        <p:spPr>
          <a:xfrm>
            <a:off x="386080" y="6356414"/>
            <a:ext cx="2743200" cy="365125"/>
          </a:xfrm>
          <a:prstGeom prst="rect">
            <a:avLst/>
          </a:prstGeom>
        </p:spPr>
        <p:txBody>
          <a:bodyPr/>
          <a:lstStyle/>
          <a:p>
            <a:fld id="{F8A8DB18-82EB-BB4F-8B80-8332672D19B3}" type="datetime1">
              <a:rPr lang="en-US" smtClean="0"/>
              <a:t>4/29/2025</a:t>
            </a:fld>
            <a:endParaRPr lang="en-US"/>
          </a:p>
        </p:txBody>
      </p:sp>
      <p:sp>
        <p:nvSpPr>
          <p:cNvPr id="6" name="Footer Placeholder 5">
            <a:extLst>
              <a:ext uri="{FF2B5EF4-FFF2-40B4-BE49-F238E27FC236}">
                <a16:creationId xmlns:a16="http://schemas.microsoft.com/office/drawing/2014/main" id="{B2243B5C-3A8F-ADA0-9B0F-92052CFB47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833561-F674-C2B9-2F89-69AF61E6CACA}"/>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1647711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B0E9-3341-35E6-DFDC-258F45B53A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43EA5-64B8-00D1-8DCF-449B3A1831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61953B-F4F7-8C12-1182-13D9719709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97E1A0-E021-4096-A59A-8CA6F951FF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E32AFC-F69D-1EFF-048D-7ACF8C9457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548C6-F01D-F0BA-4826-A0D4DB78D794}"/>
              </a:ext>
            </a:extLst>
          </p:cNvPr>
          <p:cNvSpPr>
            <a:spLocks noGrp="1"/>
          </p:cNvSpPr>
          <p:nvPr>
            <p:ph type="dt" sz="half" idx="10"/>
          </p:nvPr>
        </p:nvSpPr>
        <p:spPr>
          <a:xfrm>
            <a:off x="386080" y="6356414"/>
            <a:ext cx="2743200" cy="365125"/>
          </a:xfrm>
          <a:prstGeom prst="rect">
            <a:avLst/>
          </a:prstGeom>
        </p:spPr>
        <p:txBody>
          <a:bodyPr/>
          <a:lstStyle/>
          <a:p>
            <a:fld id="{475C226B-5858-5342-ADBD-8C59D6FEE0CF}" type="datetime1">
              <a:rPr lang="en-US" smtClean="0"/>
              <a:t>4/29/2025</a:t>
            </a:fld>
            <a:endParaRPr lang="en-US"/>
          </a:p>
        </p:txBody>
      </p:sp>
      <p:sp>
        <p:nvSpPr>
          <p:cNvPr id="8" name="Footer Placeholder 7">
            <a:extLst>
              <a:ext uri="{FF2B5EF4-FFF2-40B4-BE49-F238E27FC236}">
                <a16:creationId xmlns:a16="http://schemas.microsoft.com/office/drawing/2014/main" id="{B45C9582-A3F0-A921-9240-17B24C57C0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A6EE84-CC33-BB44-9F5E-095C9694A88A}"/>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2431075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4DC69-6A20-2228-CF2C-811E69B2DE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A3F049-04E3-B91A-7EE1-F478ECCF11F2}"/>
              </a:ext>
            </a:extLst>
          </p:cNvPr>
          <p:cNvSpPr>
            <a:spLocks noGrp="1"/>
          </p:cNvSpPr>
          <p:nvPr>
            <p:ph type="dt" sz="half" idx="10"/>
          </p:nvPr>
        </p:nvSpPr>
        <p:spPr>
          <a:xfrm>
            <a:off x="386080" y="6356414"/>
            <a:ext cx="2743200" cy="365125"/>
          </a:xfrm>
          <a:prstGeom prst="rect">
            <a:avLst/>
          </a:prstGeom>
        </p:spPr>
        <p:txBody>
          <a:bodyPr/>
          <a:lstStyle/>
          <a:p>
            <a:fld id="{CFE7F1F0-84D4-464F-B60A-E309270D91C1}" type="datetime1">
              <a:rPr lang="en-US" smtClean="0"/>
              <a:t>4/29/2025</a:t>
            </a:fld>
            <a:endParaRPr lang="en-US"/>
          </a:p>
        </p:txBody>
      </p:sp>
      <p:sp>
        <p:nvSpPr>
          <p:cNvPr id="4" name="Footer Placeholder 3">
            <a:extLst>
              <a:ext uri="{FF2B5EF4-FFF2-40B4-BE49-F238E27FC236}">
                <a16:creationId xmlns:a16="http://schemas.microsoft.com/office/drawing/2014/main" id="{CA6E8C0D-FF6B-40BA-852F-A842C9B66E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5294B3-3B58-A0B4-D761-7122E8F9ADF5}"/>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184051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3EB45C-3772-A014-77D3-22D98684ED38}"/>
              </a:ext>
            </a:extLst>
          </p:cNvPr>
          <p:cNvSpPr>
            <a:spLocks noGrp="1"/>
          </p:cNvSpPr>
          <p:nvPr>
            <p:ph type="dt" sz="half" idx="10"/>
          </p:nvPr>
        </p:nvSpPr>
        <p:spPr>
          <a:xfrm>
            <a:off x="386080" y="6356414"/>
            <a:ext cx="2743200" cy="365125"/>
          </a:xfrm>
          <a:prstGeom prst="rect">
            <a:avLst/>
          </a:prstGeom>
        </p:spPr>
        <p:txBody>
          <a:bodyPr/>
          <a:lstStyle/>
          <a:p>
            <a:fld id="{B1FCB765-8D93-2045-B1D6-15FBAEB099E9}" type="datetime1">
              <a:rPr lang="en-US" smtClean="0"/>
              <a:t>4/29/2025</a:t>
            </a:fld>
            <a:endParaRPr lang="en-US"/>
          </a:p>
        </p:txBody>
      </p:sp>
      <p:sp>
        <p:nvSpPr>
          <p:cNvPr id="3" name="Footer Placeholder 2">
            <a:extLst>
              <a:ext uri="{FF2B5EF4-FFF2-40B4-BE49-F238E27FC236}">
                <a16:creationId xmlns:a16="http://schemas.microsoft.com/office/drawing/2014/main" id="{47981002-712F-F682-A4BB-03FBB5F9B5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9B7819-6DB2-7856-7D39-EFD0D8547E8A}"/>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2166183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78DA-6FD3-636F-0E3A-1DDD27961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878D97-7515-393D-D01C-0C224623F4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25BF19-4AC8-61A9-DFBD-937BC694A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16BC11-21F4-4439-31EC-FFBF401DCB46}"/>
              </a:ext>
            </a:extLst>
          </p:cNvPr>
          <p:cNvSpPr>
            <a:spLocks noGrp="1"/>
          </p:cNvSpPr>
          <p:nvPr>
            <p:ph type="dt" sz="half" idx="10"/>
          </p:nvPr>
        </p:nvSpPr>
        <p:spPr>
          <a:xfrm>
            <a:off x="386080" y="6356414"/>
            <a:ext cx="2743200" cy="365125"/>
          </a:xfrm>
          <a:prstGeom prst="rect">
            <a:avLst/>
          </a:prstGeom>
        </p:spPr>
        <p:txBody>
          <a:bodyPr/>
          <a:lstStyle/>
          <a:p>
            <a:fld id="{6D8DFE4D-0DBA-B44F-A489-8048A2379B26}" type="datetime1">
              <a:rPr lang="en-US" smtClean="0"/>
              <a:t>4/29/2025</a:t>
            </a:fld>
            <a:endParaRPr lang="en-US"/>
          </a:p>
        </p:txBody>
      </p:sp>
      <p:sp>
        <p:nvSpPr>
          <p:cNvPr id="6" name="Footer Placeholder 5">
            <a:extLst>
              <a:ext uri="{FF2B5EF4-FFF2-40B4-BE49-F238E27FC236}">
                <a16:creationId xmlns:a16="http://schemas.microsoft.com/office/drawing/2014/main" id="{3C9A6A95-4610-3357-2D33-6940F93257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E440-961F-9BCE-6F1A-FBBC6D7385D3}"/>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327955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56A31-9CE1-9012-3DCB-E696E7CD3D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70061D-A900-E9E6-F5DD-E439C40070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ACBB20-0250-4170-85C1-62CE3E18A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A73E3E-32D8-DA49-4ADC-ED6F94A8AAD0}"/>
              </a:ext>
            </a:extLst>
          </p:cNvPr>
          <p:cNvSpPr>
            <a:spLocks noGrp="1"/>
          </p:cNvSpPr>
          <p:nvPr>
            <p:ph type="dt" sz="half" idx="10"/>
          </p:nvPr>
        </p:nvSpPr>
        <p:spPr>
          <a:xfrm>
            <a:off x="386080" y="6356414"/>
            <a:ext cx="2743200" cy="365125"/>
          </a:xfrm>
          <a:prstGeom prst="rect">
            <a:avLst/>
          </a:prstGeom>
        </p:spPr>
        <p:txBody>
          <a:bodyPr/>
          <a:lstStyle/>
          <a:p>
            <a:fld id="{9D78F592-CC2B-284F-8A81-198D4B6E1897}" type="datetime1">
              <a:rPr lang="en-US" smtClean="0"/>
              <a:t>4/29/2025</a:t>
            </a:fld>
            <a:endParaRPr lang="en-US"/>
          </a:p>
        </p:txBody>
      </p:sp>
      <p:sp>
        <p:nvSpPr>
          <p:cNvPr id="6" name="Footer Placeholder 5">
            <a:extLst>
              <a:ext uri="{FF2B5EF4-FFF2-40B4-BE49-F238E27FC236}">
                <a16:creationId xmlns:a16="http://schemas.microsoft.com/office/drawing/2014/main" id="{9D41FA07-AD10-31FB-8042-28C41D0217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EF0AC-7715-3FFC-C166-85A53306CA5A}"/>
              </a:ext>
            </a:extLst>
          </p:cNvPr>
          <p:cNvSpPr>
            <a:spLocks noGrp="1"/>
          </p:cNvSpPr>
          <p:nvPr>
            <p:ph type="sldNum" sz="quarter" idx="12"/>
          </p:nvPr>
        </p:nvSpPr>
        <p:spPr/>
        <p:txBody>
          <a:bodyPr/>
          <a:lstStyle/>
          <a:p>
            <a:fld id="{76578FD7-530A-E445-AC0A-BDC28C2EC891}" type="slidenum">
              <a:rPr lang="en-US" smtClean="0"/>
              <a:t>‹#›</a:t>
            </a:fld>
            <a:endParaRPr lang="en-US"/>
          </a:p>
        </p:txBody>
      </p:sp>
    </p:spTree>
    <p:extLst>
      <p:ext uri="{BB962C8B-B14F-4D97-AF65-F5344CB8AC3E}">
        <p14:creationId xmlns:p14="http://schemas.microsoft.com/office/powerpoint/2010/main" val="3988989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7B3AFA-D3A1-3963-DD29-6F27E6AE1D8F}"/>
              </a:ext>
            </a:extLst>
          </p:cNvPr>
          <p:cNvSpPr>
            <a:spLocks noGrp="1"/>
          </p:cNvSpPr>
          <p:nvPr>
            <p:ph type="title"/>
          </p:nvPr>
        </p:nvSpPr>
        <p:spPr>
          <a:xfrm>
            <a:off x="386080" y="136525"/>
            <a:ext cx="11430000" cy="9235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374544-715D-2CE3-25F9-B34CD7B78053}"/>
              </a:ext>
            </a:extLst>
          </p:cNvPr>
          <p:cNvSpPr>
            <a:spLocks noGrp="1"/>
          </p:cNvSpPr>
          <p:nvPr>
            <p:ph type="body" idx="1"/>
          </p:nvPr>
        </p:nvSpPr>
        <p:spPr>
          <a:xfrm>
            <a:off x="386080" y="1239520"/>
            <a:ext cx="11430000" cy="4937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6B9831C-9FCC-28CB-DC66-D2D18597D33F}"/>
              </a:ext>
            </a:extLst>
          </p:cNvPr>
          <p:cNvSpPr>
            <a:spLocks noGrp="1"/>
          </p:cNvSpPr>
          <p:nvPr>
            <p:ph type="ftr" sz="quarter" idx="3"/>
          </p:nvPr>
        </p:nvSpPr>
        <p:spPr>
          <a:xfrm>
            <a:off x="386080" y="6356414"/>
            <a:ext cx="82296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a:extLst>
              <a:ext uri="{FF2B5EF4-FFF2-40B4-BE49-F238E27FC236}">
                <a16:creationId xmlns:a16="http://schemas.microsoft.com/office/drawing/2014/main" id="{887AF7C0-FF0B-8582-F86D-4B37AF058EA7}"/>
              </a:ext>
            </a:extLst>
          </p:cNvPr>
          <p:cNvSpPr>
            <a:spLocks noGrp="1"/>
          </p:cNvSpPr>
          <p:nvPr>
            <p:ph type="sldNum" sz="quarter" idx="4"/>
          </p:nvPr>
        </p:nvSpPr>
        <p:spPr>
          <a:xfrm>
            <a:off x="9072880" y="635641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55900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000" b="0" kern="1200">
          <a:solidFill>
            <a:srgbClr val="308DDF"/>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successive.tech/blog/impact-of-generative-ai-on-the-bfsi-secto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ihr.com/blog/hr-analytics-data-cleaning-guide/"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ai.stanford.edu/news/ai-index-state-ai-13-charts"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ptechblog.com/what-is-generative-ai-comprehensive-guide-beginner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ptechblog.com/what-is-generative-ai-comprehensive-guide-beginners/"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x.doi.org/10.58496/MJAIH/2024/010"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slide" Target="slide4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9.xml"/><Relationship Id="rId4" Type="http://schemas.openxmlformats.org/officeDocument/2006/relationships/slide" Target="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i.plainenglish.io/a-brief-introduction-to-retrieval-augmented-generation-rag-b7eb70982891"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ntuitivetutorial.com/2023/06/18/large-language-models-in-deep-learning/"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huggingface.co/blog/rlhf"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latform.openai.com/playground/prompts?models=gpt-4.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lphafoldserver.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lphafoldserver.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log.tobiaszwingmann.com/p/demystifying-ai-practical-guide-key-terminology?ref=gptechblog.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upgrad.com/blog/top-challenges-in-artificial-intelligenc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sampan.me/" TargetMode="External"/><Relationship Id="rId2" Type="http://schemas.openxmlformats.org/officeDocument/2006/relationships/hyperlink" Target="mailto:sambit.panda@utsa.edu" TargetMode="Externa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christian.cruz@utsa.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hai.stanford.edu/news/ai-index-state-ai-13-char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icheckup.substack.com/p/where-generative-ai-meets-healthcar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birt.net/evo-a-genomics-foundation-model-redefining-sequence-modeling-and-design/"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8AE4-A827-6BCD-DBFF-1CC112DE1577}"/>
              </a:ext>
            </a:extLst>
          </p:cNvPr>
          <p:cNvSpPr>
            <a:spLocks noGrp="1"/>
          </p:cNvSpPr>
          <p:nvPr>
            <p:ph type="ctrTitle"/>
          </p:nvPr>
        </p:nvSpPr>
        <p:spPr>
          <a:xfrm>
            <a:off x="1524000" y="697339"/>
            <a:ext cx="9144000" cy="3274803"/>
          </a:xfrm>
        </p:spPr>
        <p:txBody>
          <a:bodyPr>
            <a:normAutofit/>
          </a:bodyPr>
          <a:lstStyle/>
          <a:p>
            <a:r>
              <a:rPr lang="en-US"/>
              <a:t>Generative AI for Biomedical Decisions </a:t>
            </a:r>
            <a:endParaRPr lang="en-US" sz="4000"/>
          </a:p>
        </p:txBody>
      </p:sp>
      <p:sp>
        <p:nvSpPr>
          <p:cNvPr id="3" name="Subtitle 2">
            <a:extLst>
              <a:ext uri="{FF2B5EF4-FFF2-40B4-BE49-F238E27FC236}">
                <a16:creationId xmlns:a16="http://schemas.microsoft.com/office/drawing/2014/main" id="{F6B3548F-5100-3242-2333-D645AA2980C9}"/>
              </a:ext>
            </a:extLst>
          </p:cNvPr>
          <p:cNvSpPr>
            <a:spLocks noGrp="1"/>
          </p:cNvSpPr>
          <p:nvPr>
            <p:ph type="subTitle" idx="1"/>
          </p:nvPr>
        </p:nvSpPr>
        <p:spPr>
          <a:xfrm>
            <a:off x="1524000" y="4409458"/>
            <a:ext cx="9144000" cy="1926028"/>
          </a:xfrm>
        </p:spPr>
        <p:txBody>
          <a:bodyPr>
            <a:normAutofit/>
          </a:bodyPr>
          <a:lstStyle/>
          <a:p>
            <a:r>
              <a:rPr lang="en-US" b="1"/>
              <a:t>Sambit Panda, PhD</a:t>
            </a:r>
          </a:p>
          <a:p>
            <a:r>
              <a:rPr lang="en-US" b="1"/>
              <a:t>Christian Cruz</a:t>
            </a:r>
          </a:p>
          <a:p>
            <a:r>
              <a:rPr lang="en-US" sz="1800"/>
              <a:t>MATRIX AI Consortium</a:t>
            </a:r>
          </a:p>
          <a:p>
            <a:r>
              <a:rPr lang="en-US" sz="1800" i="1"/>
              <a:t>April 29, 2025</a:t>
            </a:r>
          </a:p>
        </p:txBody>
      </p:sp>
      <p:pic>
        <p:nvPicPr>
          <p:cNvPr id="12290" name="Picture 2" descr="A logo of a brain&#10;&#10;AI-generated content may be incorrect.">
            <a:extLst>
              <a:ext uri="{FF2B5EF4-FFF2-40B4-BE49-F238E27FC236}">
                <a16:creationId xmlns:a16="http://schemas.microsoft.com/office/drawing/2014/main" id="{0C2956ED-0976-39CD-432A-00CDFA21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21" y="108856"/>
            <a:ext cx="1415765" cy="155665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IM-AHEAD">
            <a:extLst>
              <a:ext uri="{FF2B5EF4-FFF2-40B4-BE49-F238E27FC236}">
                <a16:creationId xmlns:a16="http://schemas.microsoft.com/office/drawing/2014/main" id="{C808F7E5-3A6C-1AFA-051E-1C51F8A4D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2426" y="108856"/>
            <a:ext cx="1970453" cy="155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67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C1E09-A969-7AB4-9E07-96F1421B4BAB}"/>
              </a:ext>
            </a:extLst>
          </p:cNvPr>
          <p:cNvSpPr>
            <a:spLocks noGrp="1"/>
          </p:cNvSpPr>
          <p:nvPr>
            <p:ph type="title"/>
          </p:nvPr>
        </p:nvSpPr>
        <p:spPr/>
        <p:txBody>
          <a:bodyPr/>
          <a:lstStyle/>
          <a:p>
            <a:r>
              <a:rPr lang="en-US"/>
              <a:t>Define the problem</a:t>
            </a:r>
          </a:p>
        </p:txBody>
      </p:sp>
      <p:grpSp>
        <p:nvGrpSpPr>
          <p:cNvPr id="63" name="Group 62">
            <a:extLst>
              <a:ext uri="{FF2B5EF4-FFF2-40B4-BE49-F238E27FC236}">
                <a16:creationId xmlns:a16="http://schemas.microsoft.com/office/drawing/2014/main" id="{8898F905-AE3C-0E83-895E-A3047D6733C1}"/>
              </a:ext>
            </a:extLst>
          </p:cNvPr>
          <p:cNvGrpSpPr/>
          <p:nvPr/>
        </p:nvGrpSpPr>
        <p:grpSpPr>
          <a:xfrm>
            <a:off x="1026003" y="2851349"/>
            <a:ext cx="3766644" cy="3433502"/>
            <a:chOff x="689610" y="3063240"/>
            <a:chExt cx="3766644" cy="3433502"/>
          </a:xfrm>
        </p:grpSpPr>
        <p:grpSp>
          <p:nvGrpSpPr>
            <p:cNvPr id="26" name="Group 25">
              <a:extLst>
                <a:ext uri="{FF2B5EF4-FFF2-40B4-BE49-F238E27FC236}">
                  <a16:creationId xmlns:a16="http://schemas.microsoft.com/office/drawing/2014/main" id="{0E1B8A6E-62AC-27C4-F9C4-C273F4C11A96}"/>
                </a:ext>
              </a:extLst>
            </p:cNvPr>
            <p:cNvGrpSpPr/>
            <p:nvPr/>
          </p:nvGrpSpPr>
          <p:grpSpPr>
            <a:xfrm rot="226858">
              <a:off x="689610" y="3063240"/>
              <a:ext cx="2623521" cy="2555235"/>
              <a:chOff x="689610" y="3063240"/>
              <a:chExt cx="2623521" cy="2555235"/>
            </a:xfrm>
          </p:grpSpPr>
          <p:sp>
            <p:nvSpPr>
              <p:cNvPr id="4" name="Oval 3">
                <a:extLst>
                  <a:ext uri="{FF2B5EF4-FFF2-40B4-BE49-F238E27FC236}">
                    <a16:creationId xmlns:a16="http://schemas.microsoft.com/office/drawing/2014/main" id="{078C22F6-0DCE-C9CC-5497-36DBDD2FE015}"/>
                  </a:ext>
                </a:extLst>
              </p:cNvPr>
              <p:cNvSpPr/>
              <p:nvPr/>
            </p:nvSpPr>
            <p:spPr>
              <a:xfrm>
                <a:off x="880110" y="315468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3B2746B-A1B2-F580-28D1-A36D121FA87F}"/>
                  </a:ext>
                </a:extLst>
              </p:cNvPr>
              <p:cNvSpPr/>
              <p:nvPr/>
            </p:nvSpPr>
            <p:spPr>
              <a:xfrm>
                <a:off x="933002" y="544702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862F493-A72E-B0B4-F101-E605C8D9C5AD}"/>
                  </a:ext>
                </a:extLst>
              </p:cNvPr>
              <p:cNvSpPr/>
              <p:nvPr/>
            </p:nvSpPr>
            <p:spPr>
              <a:xfrm>
                <a:off x="841562" y="3570192"/>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60FBB75-B685-21B9-DAD1-BC3E8EF8D9DD}"/>
                  </a:ext>
                </a:extLst>
              </p:cNvPr>
              <p:cNvSpPr/>
              <p:nvPr/>
            </p:nvSpPr>
            <p:spPr>
              <a:xfrm>
                <a:off x="3130251" y="325755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7E71529-C4FB-B223-2AB6-B181BF4B5F9E}"/>
                  </a:ext>
                </a:extLst>
              </p:cNvPr>
              <p:cNvSpPr/>
              <p:nvPr/>
            </p:nvSpPr>
            <p:spPr>
              <a:xfrm>
                <a:off x="1752600" y="4640961"/>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77B9D3-0294-1E83-6D7D-9C3BA4B47110}"/>
                  </a:ext>
                </a:extLst>
              </p:cNvPr>
              <p:cNvSpPr/>
              <p:nvPr/>
            </p:nvSpPr>
            <p:spPr>
              <a:xfrm>
                <a:off x="1238250" y="344043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BDECF9-9BF4-3C12-52E8-63AA44892462}"/>
                  </a:ext>
                </a:extLst>
              </p:cNvPr>
              <p:cNvSpPr/>
              <p:nvPr/>
            </p:nvSpPr>
            <p:spPr>
              <a:xfrm>
                <a:off x="1367790" y="306324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9B75CA4-2846-5337-6E5F-3016B1364E73}"/>
                  </a:ext>
                </a:extLst>
              </p:cNvPr>
              <p:cNvSpPr/>
              <p:nvPr/>
            </p:nvSpPr>
            <p:spPr>
              <a:xfrm>
                <a:off x="1255955" y="4914771"/>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A1C864-914F-2621-953E-15BD4ED00281}"/>
                  </a:ext>
                </a:extLst>
              </p:cNvPr>
              <p:cNvSpPr/>
              <p:nvPr/>
            </p:nvSpPr>
            <p:spPr>
              <a:xfrm>
                <a:off x="689610" y="413575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4D6A487-77D0-C29D-8F8A-F7D46B7E6499}"/>
                  </a:ext>
                </a:extLst>
              </p:cNvPr>
              <p:cNvSpPr/>
              <p:nvPr/>
            </p:nvSpPr>
            <p:spPr>
              <a:xfrm>
                <a:off x="971550" y="403142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1F1504F-EB84-58A6-FC41-B5B50F96BFE4}"/>
                  </a:ext>
                </a:extLst>
              </p:cNvPr>
              <p:cNvSpPr/>
              <p:nvPr/>
            </p:nvSpPr>
            <p:spPr>
              <a:xfrm>
                <a:off x="1478280" y="376999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A6532B-36A3-3EA2-6DE3-5F7B98380088}"/>
                  </a:ext>
                </a:extLst>
              </p:cNvPr>
              <p:cNvSpPr/>
              <p:nvPr/>
            </p:nvSpPr>
            <p:spPr>
              <a:xfrm>
                <a:off x="1394460" y="405003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2F6066-554E-2215-7BF1-773D7F9686F2}"/>
                  </a:ext>
                </a:extLst>
              </p:cNvPr>
              <p:cNvSpPr/>
              <p:nvPr/>
            </p:nvSpPr>
            <p:spPr>
              <a:xfrm>
                <a:off x="1661160" y="331514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0F2814-DEFE-4507-EB4F-9D426466CF35}"/>
                  </a:ext>
                </a:extLst>
              </p:cNvPr>
              <p:cNvSpPr/>
              <p:nvPr/>
            </p:nvSpPr>
            <p:spPr>
              <a:xfrm>
                <a:off x="1844040" y="307892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F83988D-DFF6-D7BB-D2E4-6D37782F902F}"/>
                  </a:ext>
                </a:extLst>
              </p:cNvPr>
              <p:cNvSpPr/>
              <p:nvPr/>
            </p:nvSpPr>
            <p:spPr>
              <a:xfrm>
                <a:off x="2141220" y="332276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ECD3C2-19BC-5120-74BC-0AD60A23A0EF}"/>
                  </a:ext>
                </a:extLst>
              </p:cNvPr>
              <p:cNvSpPr/>
              <p:nvPr/>
            </p:nvSpPr>
            <p:spPr>
              <a:xfrm>
                <a:off x="1844040" y="365042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1BFA63C-34D4-78B9-469C-A234D2874334}"/>
                  </a:ext>
                </a:extLst>
              </p:cNvPr>
              <p:cNvSpPr/>
              <p:nvPr/>
            </p:nvSpPr>
            <p:spPr>
              <a:xfrm>
                <a:off x="2430556" y="378870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4F4F2CC-A302-7F4F-4977-3832AD78A0F6}"/>
                  </a:ext>
                </a:extLst>
              </p:cNvPr>
              <p:cNvSpPr/>
              <p:nvPr/>
            </p:nvSpPr>
            <p:spPr>
              <a:xfrm>
                <a:off x="1115882" y="440086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8915EC6-E1F8-5896-7130-1E3B9175DDF5}"/>
                  </a:ext>
                </a:extLst>
              </p:cNvPr>
              <p:cNvSpPr/>
              <p:nvPr/>
            </p:nvSpPr>
            <p:spPr>
              <a:xfrm>
                <a:off x="2046418" y="4256106"/>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DEFA270-537D-D088-6227-16F947AE5EC8}"/>
                  </a:ext>
                </a:extLst>
              </p:cNvPr>
              <p:cNvSpPr/>
              <p:nvPr/>
            </p:nvSpPr>
            <p:spPr>
              <a:xfrm>
                <a:off x="697230" y="4759582"/>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9266D5A-36C6-E688-1727-413277EFBDB0}"/>
                  </a:ext>
                </a:extLst>
              </p:cNvPr>
              <p:cNvSpPr/>
              <p:nvPr/>
            </p:nvSpPr>
            <p:spPr>
              <a:xfrm>
                <a:off x="1591459" y="4311239"/>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14C2C9-C7E8-82D7-DB15-4D5AF4505FBA}"/>
                  </a:ext>
                </a:extLst>
              </p:cNvPr>
              <p:cNvSpPr/>
              <p:nvPr/>
            </p:nvSpPr>
            <p:spPr>
              <a:xfrm>
                <a:off x="2585421" y="314369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208142FC-44A7-2FFE-BF97-CF69FADC3286}"/>
                </a:ext>
              </a:extLst>
            </p:cNvPr>
            <p:cNvGrpSpPr/>
            <p:nvPr/>
          </p:nvGrpSpPr>
          <p:grpSpPr>
            <a:xfrm rot="10631505">
              <a:off x="1832733" y="3941507"/>
              <a:ext cx="2623521" cy="2555235"/>
              <a:chOff x="689610" y="3063240"/>
              <a:chExt cx="2623521" cy="2555235"/>
            </a:xfrm>
            <a:solidFill>
              <a:srgbClr val="FF0000"/>
            </a:solidFill>
          </p:grpSpPr>
          <p:sp>
            <p:nvSpPr>
              <p:cNvPr id="40" name="Oval 39">
                <a:extLst>
                  <a:ext uri="{FF2B5EF4-FFF2-40B4-BE49-F238E27FC236}">
                    <a16:creationId xmlns:a16="http://schemas.microsoft.com/office/drawing/2014/main" id="{7B398336-5DA9-FE5D-58A9-244ACD968286}"/>
                  </a:ext>
                </a:extLst>
              </p:cNvPr>
              <p:cNvSpPr/>
              <p:nvPr/>
            </p:nvSpPr>
            <p:spPr>
              <a:xfrm>
                <a:off x="880110" y="315468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505B547-924C-68B3-8575-D846F7745344}"/>
                  </a:ext>
                </a:extLst>
              </p:cNvPr>
              <p:cNvSpPr/>
              <p:nvPr/>
            </p:nvSpPr>
            <p:spPr>
              <a:xfrm>
                <a:off x="933002" y="544702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5C507EE-C590-6360-3949-957D314E04CE}"/>
                  </a:ext>
                </a:extLst>
              </p:cNvPr>
              <p:cNvSpPr/>
              <p:nvPr/>
            </p:nvSpPr>
            <p:spPr>
              <a:xfrm>
                <a:off x="841562" y="3570192"/>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98D6030-4985-FF86-246F-FF5AC528D828}"/>
                  </a:ext>
                </a:extLst>
              </p:cNvPr>
              <p:cNvSpPr/>
              <p:nvPr/>
            </p:nvSpPr>
            <p:spPr>
              <a:xfrm>
                <a:off x="3130251" y="325755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DFF9FE-FA56-399D-CCBE-852605A3BBB2}"/>
                  </a:ext>
                </a:extLst>
              </p:cNvPr>
              <p:cNvSpPr/>
              <p:nvPr/>
            </p:nvSpPr>
            <p:spPr>
              <a:xfrm>
                <a:off x="1752600" y="4640961"/>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4835D1C-1656-3370-2E8C-98804E89E58E}"/>
                  </a:ext>
                </a:extLst>
              </p:cNvPr>
              <p:cNvSpPr/>
              <p:nvPr/>
            </p:nvSpPr>
            <p:spPr>
              <a:xfrm>
                <a:off x="1238250" y="344043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2236FA-1B3F-8B50-A0EC-40BBC4285F0E}"/>
                  </a:ext>
                </a:extLst>
              </p:cNvPr>
              <p:cNvSpPr/>
              <p:nvPr/>
            </p:nvSpPr>
            <p:spPr>
              <a:xfrm>
                <a:off x="1367790" y="306324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D154721-3FBD-0EF3-0005-7415316002E4}"/>
                  </a:ext>
                </a:extLst>
              </p:cNvPr>
              <p:cNvSpPr/>
              <p:nvPr/>
            </p:nvSpPr>
            <p:spPr>
              <a:xfrm>
                <a:off x="1255955" y="4914771"/>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851852-A374-3991-2F1F-FE82B9B8B3C5}"/>
                  </a:ext>
                </a:extLst>
              </p:cNvPr>
              <p:cNvSpPr/>
              <p:nvPr/>
            </p:nvSpPr>
            <p:spPr>
              <a:xfrm>
                <a:off x="689610" y="413575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82D9D7A-2515-377B-5FA9-262023F92F1A}"/>
                  </a:ext>
                </a:extLst>
              </p:cNvPr>
              <p:cNvSpPr/>
              <p:nvPr/>
            </p:nvSpPr>
            <p:spPr>
              <a:xfrm>
                <a:off x="971550" y="403142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7E7B02-F508-B899-E677-08B686449E58}"/>
                  </a:ext>
                </a:extLst>
              </p:cNvPr>
              <p:cNvSpPr/>
              <p:nvPr/>
            </p:nvSpPr>
            <p:spPr>
              <a:xfrm>
                <a:off x="1478280" y="376999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B65D75C-1732-8161-DB9A-903DD4A34D36}"/>
                  </a:ext>
                </a:extLst>
              </p:cNvPr>
              <p:cNvSpPr/>
              <p:nvPr/>
            </p:nvSpPr>
            <p:spPr>
              <a:xfrm>
                <a:off x="1394460" y="405003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169A6A0-7FF0-CAA6-E395-BFE4D4B66F6C}"/>
                  </a:ext>
                </a:extLst>
              </p:cNvPr>
              <p:cNvSpPr/>
              <p:nvPr/>
            </p:nvSpPr>
            <p:spPr>
              <a:xfrm>
                <a:off x="1661160" y="331514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3FFB2D1-4951-E5C4-C8E8-99A818AE6AE5}"/>
                  </a:ext>
                </a:extLst>
              </p:cNvPr>
              <p:cNvSpPr/>
              <p:nvPr/>
            </p:nvSpPr>
            <p:spPr>
              <a:xfrm>
                <a:off x="1844040" y="307892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57140AB-8FA4-F81B-18C9-840F499067A9}"/>
                  </a:ext>
                </a:extLst>
              </p:cNvPr>
              <p:cNvSpPr/>
              <p:nvPr/>
            </p:nvSpPr>
            <p:spPr>
              <a:xfrm>
                <a:off x="2141220" y="332276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0CAA339-C8F7-9187-237C-3B34087FC1AF}"/>
                  </a:ext>
                </a:extLst>
              </p:cNvPr>
              <p:cNvSpPr/>
              <p:nvPr/>
            </p:nvSpPr>
            <p:spPr>
              <a:xfrm>
                <a:off x="1844040" y="365042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4CA5767-DC44-4BBF-2EC4-0C3E2BFC1EAB}"/>
                  </a:ext>
                </a:extLst>
              </p:cNvPr>
              <p:cNvSpPr/>
              <p:nvPr/>
            </p:nvSpPr>
            <p:spPr>
              <a:xfrm>
                <a:off x="2430556" y="378870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7D98758-9F6B-C45F-F876-86FE54794DC5}"/>
                  </a:ext>
                </a:extLst>
              </p:cNvPr>
              <p:cNvSpPr/>
              <p:nvPr/>
            </p:nvSpPr>
            <p:spPr>
              <a:xfrm>
                <a:off x="1115882" y="440086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F40354F-E009-C7A6-B9E7-6AD7776B358E}"/>
                  </a:ext>
                </a:extLst>
              </p:cNvPr>
              <p:cNvSpPr/>
              <p:nvPr/>
            </p:nvSpPr>
            <p:spPr>
              <a:xfrm>
                <a:off x="2046418" y="4256106"/>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6914400-0087-6371-3FAE-C1CC7124F07E}"/>
                  </a:ext>
                </a:extLst>
              </p:cNvPr>
              <p:cNvSpPr/>
              <p:nvPr/>
            </p:nvSpPr>
            <p:spPr>
              <a:xfrm>
                <a:off x="697230" y="4759582"/>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0C49C2D-747A-C788-0E34-CBD2101D0A34}"/>
                  </a:ext>
                </a:extLst>
              </p:cNvPr>
              <p:cNvSpPr/>
              <p:nvPr/>
            </p:nvSpPr>
            <p:spPr>
              <a:xfrm>
                <a:off x="1591459" y="4311239"/>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01A43E6-B1A2-ED59-CD90-CF7A00554AEE}"/>
                  </a:ext>
                </a:extLst>
              </p:cNvPr>
              <p:cNvSpPr/>
              <p:nvPr/>
            </p:nvSpPr>
            <p:spPr>
              <a:xfrm>
                <a:off x="2585421" y="314369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Freeform 61">
              <a:extLst>
                <a:ext uri="{FF2B5EF4-FFF2-40B4-BE49-F238E27FC236}">
                  <a16:creationId xmlns:a16="http://schemas.microsoft.com/office/drawing/2014/main" id="{47A05C35-4010-46FA-65D2-5DE85C7D8069}"/>
                </a:ext>
              </a:extLst>
            </p:cNvPr>
            <p:cNvSpPr/>
            <p:nvPr/>
          </p:nvSpPr>
          <p:spPr>
            <a:xfrm>
              <a:off x="1129553" y="3270325"/>
              <a:ext cx="2721685" cy="3205779"/>
            </a:xfrm>
            <a:custGeom>
              <a:avLst/>
              <a:gdLst>
                <a:gd name="connsiteX0" fmla="*/ 0 w 2721685"/>
                <a:gd name="connsiteY0" fmla="*/ 3205779 h 3205779"/>
                <a:gd name="connsiteX1" fmla="*/ 957431 w 2721685"/>
                <a:gd name="connsiteY1" fmla="*/ 1721223 h 3205779"/>
                <a:gd name="connsiteX2" fmla="*/ 2355925 w 2721685"/>
                <a:gd name="connsiteY2" fmla="*/ 720762 h 3205779"/>
                <a:gd name="connsiteX3" fmla="*/ 2721685 w 2721685"/>
                <a:gd name="connsiteY3" fmla="*/ 0 h 3205779"/>
              </a:gdLst>
              <a:ahLst/>
              <a:cxnLst>
                <a:cxn ang="0">
                  <a:pos x="connsiteX0" y="connsiteY0"/>
                </a:cxn>
                <a:cxn ang="0">
                  <a:pos x="connsiteX1" y="connsiteY1"/>
                </a:cxn>
                <a:cxn ang="0">
                  <a:pos x="connsiteX2" y="connsiteY2"/>
                </a:cxn>
                <a:cxn ang="0">
                  <a:pos x="connsiteX3" y="connsiteY3"/>
                </a:cxn>
              </a:cxnLst>
              <a:rect l="l" t="t" r="r" b="b"/>
              <a:pathLst>
                <a:path w="2721685" h="3205779">
                  <a:moveTo>
                    <a:pt x="0" y="3205779"/>
                  </a:moveTo>
                  <a:cubicBezTo>
                    <a:pt x="282388" y="2670585"/>
                    <a:pt x="564777" y="2135392"/>
                    <a:pt x="957431" y="1721223"/>
                  </a:cubicBezTo>
                  <a:cubicBezTo>
                    <a:pt x="1350085" y="1307054"/>
                    <a:pt x="2061883" y="1007632"/>
                    <a:pt x="2355925" y="720762"/>
                  </a:cubicBezTo>
                  <a:cubicBezTo>
                    <a:pt x="2649967" y="433892"/>
                    <a:pt x="2685826" y="216946"/>
                    <a:pt x="2721685" y="0"/>
                  </a:cubicBezTo>
                </a:path>
              </a:pathLst>
            </a:cu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92F19802-C396-2DEA-E45C-658DF438BDAC}"/>
              </a:ext>
            </a:extLst>
          </p:cNvPr>
          <p:cNvGrpSpPr/>
          <p:nvPr/>
        </p:nvGrpSpPr>
        <p:grpSpPr>
          <a:xfrm>
            <a:off x="6501142" y="2695702"/>
            <a:ext cx="4620287" cy="4096685"/>
            <a:chOff x="6139633" y="2751784"/>
            <a:chExt cx="4620287" cy="4096685"/>
          </a:xfrm>
        </p:grpSpPr>
        <p:sp>
          <p:nvSpPr>
            <p:cNvPr id="117" name="Oval 116">
              <a:extLst>
                <a:ext uri="{FF2B5EF4-FFF2-40B4-BE49-F238E27FC236}">
                  <a16:creationId xmlns:a16="http://schemas.microsoft.com/office/drawing/2014/main" id="{F13B9EE6-D156-8228-C4BF-21C2B2032318}"/>
                </a:ext>
              </a:extLst>
            </p:cNvPr>
            <p:cNvSpPr/>
            <p:nvPr/>
          </p:nvSpPr>
          <p:spPr>
            <a:xfrm rot="2228498">
              <a:off x="8778932" y="3376226"/>
              <a:ext cx="1980988" cy="3472243"/>
            </a:xfrm>
            <a:prstGeom prst="ellipse">
              <a:avLst/>
            </a:prstGeom>
            <a:solidFill>
              <a:srgbClr val="FF0000">
                <a:alpha val="40067"/>
              </a:srgbClr>
            </a:solidFill>
            <a:ln>
              <a:solidFill>
                <a:srgbClr val="FF000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53DDBF19-9A39-E0B6-FCE7-71DEA02D060F}"/>
                </a:ext>
              </a:extLst>
            </p:cNvPr>
            <p:cNvSpPr/>
            <p:nvPr/>
          </p:nvSpPr>
          <p:spPr>
            <a:xfrm rot="3214104">
              <a:off x="6885261" y="2023326"/>
              <a:ext cx="1980988" cy="3472243"/>
            </a:xfrm>
            <a:prstGeom prst="ellipse">
              <a:avLst/>
            </a:prstGeom>
            <a:solidFill>
              <a:srgbClr val="00B0F0">
                <a:alpha val="40067"/>
              </a:srgbClr>
            </a:solidFill>
            <a:ln>
              <a:solidFill>
                <a:srgbClr val="00B0F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EE35B883-C0A8-46B2-6DCD-A957ABAF431F}"/>
                </a:ext>
              </a:extLst>
            </p:cNvPr>
            <p:cNvGrpSpPr/>
            <p:nvPr/>
          </p:nvGrpSpPr>
          <p:grpSpPr>
            <a:xfrm rot="226858">
              <a:off x="6912382" y="2751784"/>
              <a:ext cx="2623521" cy="2555235"/>
              <a:chOff x="689610" y="3063240"/>
              <a:chExt cx="2623521" cy="2555235"/>
            </a:xfrm>
          </p:grpSpPr>
          <p:sp>
            <p:nvSpPr>
              <p:cNvPr id="90" name="Oval 89">
                <a:extLst>
                  <a:ext uri="{FF2B5EF4-FFF2-40B4-BE49-F238E27FC236}">
                    <a16:creationId xmlns:a16="http://schemas.microsoft.com/office/drawing/2014/main" id="{316D549D-A1CB-18F6-CDBB-53FA936207CA}"/>
                  </a:ext>
                </a:extLst>
              </p:cNvPr>
              <p:cNvSpPr/>
              <p:nvPr/>
            </p:nvSpPr>
            <p:spPr>
              <a:xfrm>
                <a:off x="880110" y="315468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076A23-87FB-49BD-E4E6-F64624C6FCF2}"/>
                  </a:ext>
                </a:extLst>
              </p:cNvPr>
              <p:cNvSpPr/>
              <p:nvPr/>
            </p:nvSpPr>
            <p:spPr>
              <a:xfrm>
                <a:off x="933002" y="544702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F8C3986-E4BA-C65B-EA0C-363F2A68AAA6}"/>
                  </a:ext>
                </a:extLst>
              </p:cNvPr>
              <p:cNvSpPr/>
              <p:nvPr/>
            </p:nvSpPr>
            <p:spPr>
              <a:xfrm>
                <a:off x="841562" y="3570192"/>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B03E8E2-F711-7EA8-4C93-1846E7C7130A}"/>
                  </a:ext>
                </a:extLst>
              </p:cNvPr>
              <p:cNvSpPr/>
              <p:nvPr/>
            </p:nvSpPr>
            <p:spPr>
              <a:xfrm>
                <a:off x="3130251" y="325755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F98D640-15E2-4507-CA4E-1C4B79FB4DA7}"/>
                  </a:ext>
                </a:extLst>
              </p:cNvPr>
              <p:cNvSpPr/>
              <p:nvPr/>
            </p:nvSpPr>
            <p:spPr>
              <a:xfrm>
                <a:off x="1752600" y="4640961"/>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1D9EAA43-0069-9276-1BF7-06AAB06278B0}"/>
                  </a:ext>
                </a:extLst>
              </p:cNvPr>
              <p:cNvSpPr/>
              <p:nvPr/>
            </p:nvSpPr>
            <p:spPr>
              <a:xfrm>
                <a:off x="1238250" y="344043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BA4B704-CFC6-FA1F-3263-6C2EB963A750}"/>
                  </a:ext>
                </a:extLst>
              </p:cNvPr>
              <p:cNvSpPr/>
              <p:nvPr/>
            </p:nvSpPr>
            <p:spPr>
              <a:xfrm>
                <a:off x="1367790" y="306324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A185298-42BF-270B-10B3-8F09E671752F}"/>
                  </a:ext>
                </a:extLst>
              </p:cNvPr>
              <p:cNvSpPr/>
              <p:nvPr/>
            </p:nvSpPr>
            <p:spPr>
              <a:xfrm>
                <a:off x="1255955" y="4914771"/>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F42BC49-A870-F14C-2911-CC00D642FEAF}"/>
                  </a:ext>
                </a:extLst>
              </p:cNvPr>
              <p:cNvSpPr/>
              <p:nvPr/>
            </p:nvSpPr>
            <p:spPr>
              <a:xfrm>
                <a:off x="689610" y="413575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E8CF7EB-FB33-10B3-D1F0-664DAE47BF0A}"/>
                  </a:ext>
                </a:extLst>
              </p:cNvPr>
              <p:cNvSpPr/>
              <p:nvPr/>
            </p:nvSpPr>
            <p:spPr>
              <a:xfrm>
                <a:off x="971550" y="403142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D978478-C69C-8B29-55F5-111F34EDEB08}"/>
                  </a:ext>
                </a:extLst>
              </p:cNvPr>
              <p:cNvSpPr/>
              <p:nvPr/>
            </p:nvSpPr>
            <p:spPr>
              <a:xfrm>
                <a:off x="1478280" y="376999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E5E65E9-07EC-11BA-7276-F6D62F60AB48}"/>
                  </a:ext>
                </a:extLst>
              </p:cNvPr>
              <p:cNvSpPr/>
              <p:nvPr/>
            </p:nvSpPr>
            <p:spPr>
              <a:xfrm>
                <a:off x="1394460" y="4050030"/>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F250CCF-C14B-709A-2363-1E6ABBC01A81}"/>
                  </a:ext>
                </a:extLst>
              </p:cNvPr>
              <p:cNvSpPr/>
              <p:nvPr/>
            </p:nvSpPr>
            <p:spPr>
              <a:xfrm>
                <a:off x="1661160" y="331514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720A925-04E5-5463-5DC2-AC750833D08A}"/>
                  </a:ext>
                </a:extLst>
              </p:cNvPr>
              <p:cNvSpPr/>
              <p:nvPr/>
            </p:nvSpPr>
            <p:spPr>
              <a:xfrm>
                <a:off x="1844040" y="307892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09170D9-06DE-12C5-E700-CE3C46660CC3}"/>
                  </a:ext>
                </a:extLst>
              </p:cNvPr>
              <p:cNvSpPr/>
              <p:nvPr/>
            </p:nvSpPr>
            <p:spPr>
              <a:xfrm>
                <a:off x="2141220" y="332276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5A563A3-6674-B223-B927-1D7514EB9D8C}"/>
                  </a:ext>
                </a:extLst>
              </p:cNvPr>
              <p:cNvSpPr/>
              <p:nvPr/>
            </p:nvSpPr>
            <p:spPr>
              <a:xfrm>
                <a:off x="1844040" y="365042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BB61B62-5D81-6ADA-1A08-F1888F0F0C0D}"/>
                  </a:ext>
                </a:extLst>
              </p:cNvPr>
              <p:cNvSpPr/>
              <p:nvPr/>
            </p:nvSpPr>
            <p:spPr>
              <a:xfrm>
                <a:off x="2430556" y="378870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E355E4C-7D4A-505E-17B5-9AF2CAC2949C}"/>
                  </a:ext>
                </a:extLst>
              </p:cNvPr>
              <p:cNvSpPr/>
              <p:nvPr/>
            </p:nvSpPr>
            <p:spPr>
              <a:xfrm>
                <a:off x="1115882" y="4400865"/>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428D92E-64A0-AB4D-965D-EB5E8139CB8F}"/>
                  </a:ext>
                </a:extLst>
              </p:cNvPr>
              <p:cNvSpPr/>
              <p:nvPr/>
            </p:nvSpPr>
            <p:spPr>
              <a:xfrm>
                <a:off x="2046418" y="4256106"/>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3245333-2D75-6A51-DF56-17FBC02CF2DC}"/>
                  </a:ext>
                </a:extLst>
              </p:cNvPr>
              <p:cNvSpPr/>
              <p:nvPr/>
            </p:nvSpPr>
            <p:spPr>
              <a:xfrm>
                <a:off x="697230" y="4759582"/>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A7511D2-4919-0CCA-4E20-D4A562A435F3}"/>
                  </a:ext>
                </a:extLst>
              </p:cNvPr>
              <p:cNvSpPr/>
              <p:nvPr/>
            </p:nvSpPr>
            <p:spPr>
              <a:xfrm>
                <a:off x="1591459" y="4311239"/>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3486970-9D61-7F8F-4083-53840F610245}"/>
                  </a:ext>
                </a:extLst>
              </p:cNvPr>
              <p:cNvSpPr/>
              <p:nvPr/>
            </p:nvSpPr>
            <p:spPr>
              <a:xfrm>
                <a:off x="2585421" y="3143694"/>
                <a:ext cx="182880" cy="17145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18C430EF-27E6-4C51-EAAC-E7CA0C13D136}"/>
                </a:ext>
              </a:extLst>
            </p:cNvPr>
            <p:cNvGrpSpPr/>
            <p:nvPr/>
          </p:nvGrpSpPr>
          <p:grpSpPr>
            <a:xfrm rot="10631505">
              <a:off x="8055505" y="3630051"/>
              <a:ext cx="2623521" cy="2555235"/>
              <a:chOff x="689610" y="3063240"/>
              <a:chExt cx="2623521" cy="2555235"/>
            </a:xfrm>
            <a:solidFill>
              <a:srgbClr val="FF0000"/>
            </a:solidFill>
          </p:grpSpPr>
          <p:sp>
            <p:nvSpPr>
              <p:cNvPr id="68" name="Oval 67">
                <a:extLst>
                  <a:ext uri="{FF2B5EF4-FFF2-40B4-BE49-F238E27FC236}">
                    <a16:creationId xmlns:a16="http://schemas.microsoft.com/office/drawing/2014/main" id="{5028E30E-A6E4-F98C-9EA2-7E2B2859C998}"/>
                  </a:ext>
                </a:extLst>
              </p:cNvPr>
              <p:cNvSpPr/>
              <p:nvPr/>
            </p:nvSpPr>
            <p:spPr>
              <a:xfrm>
                <a:off x="880110" y="315468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442B8BA3-17F8-A687-6482-4D49FFF55D6F}"/>
                  </a:ext>
                </a:extLst>
              </p:cNvPr>
              <p:cNvSpPr/>
              <p:nvPr/>
            </p:nvSpPr>
            <p:spPr>
              <a:xfrm>
                <a:off x="933002" y="544702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BB7CB95-A6DF-83C4-2B53-DF208BB083E8}"/>
                  </a:ext>
                </a:extLst>
              </p:cNvPr>
              <p:cNvSpPr/>
              <p:nvPr/>
            </p:nvSpPr>
            <p:spPr>
              <a:xfrm>
                <a:off x="841562" y="3570192"/>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7536719-30AA-0D95-8D54-C2AAE2AE604D}"/>
                  </a:ext>
                </a:extLst>
              </p:cNvPr>
              <p:cNvSpPr/>
              <p:nvPr/>
            </p:nvSpPr>
            <p:spPr>
              <a:xfrm>
                <a:off x="3130251" y="325755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485828A-1EA1-E39B-BAB5-5309D547C248}"/>
                  </a:ext>
                </a:extLst>
              </p:cNvPr>
              <p:cNvSpPr/>
              <p:nvPr/>
            </p:nvSpPr>
            <p:spPr>
              <a:xfrm>
                <a:off x="1752600" y="4640961"/>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FF7AF6C-EE5A-13FC-3F16-DF80C7D92693}"/>
                  </a:ext>
                </a:extLst>
              </p:cNvPr>
              <p:cNvSpPr/>
              <p:nvPr/>
            </p:nvSpPr>
            <p:spPr>
              <a:xfrm>
                <a:off x="1238250" y="344043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D8D2938-F79B-68D8-D3F5-A226FB8A9217}"/>
                  </a:ext>
                </a:extLst>
              </p:cNvPr>
              <p:cNvSpPr/>
              <p:nvPr/>
            </p:nvSpPr>
            <p:spPr>
              <a:xfrm>
                <a:off x="1367790" y="306324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8429A89-F9D2-47FF-A72C-BBA2C6A7C92A}"/>
                  </a:ext>
                </a:extLst>
              </p:cNvPr>
              <p:cNvSpPr/>
              <p:nvPr/>
            </p:nvSpPr>
            <p:spPr>
              <a:xfrm>
                <a:off x="1255955" y="4914771"/>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D1C8F66-6FE8-8072-6145-60594A486E61}"/>
                  </a:ext>
                </a:extLst>
              </p:cNvPr>
              <p:cNvSpPr/>
              <p:nvPr/>
            </p:nvSpPr>
            <p:spPr>
              <a:xfrm>
                <a:off x="689610" y="413575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0942E80-634E-D6D5-2104-08ACDA758ABC}"/>
                  </a:ext>
                </a:extLst>
              </p:cNvPr>
              <p:cNvSpPr/>
              <p:nvPr/>
            </p:nvSpPr>
            <p:spPr>
              <a:xfrm>
                <a:off x="971550" y="403142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1C59E0B-8EA1-0B98-74DC-20709310BB82}"/>
                  </a:ext>
                </a:extLst>
              </p:cNvPr>
              <p:cNvSpPr/>
              <p:nvPr/>
            </p:nvSpPr>
            <p:spPr>
              <a:xfrm>
                <a:off x="1478280" y="376999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5E5F8FD-0CD5-458F-D654-F5B6A062DEA8}"/>
                  </a:ext>
                </a:extLst>
              </p:cNvPr>
              <p:cNvSpPr/>
              <p:nvPr/>
            </p:nvSpPr>
            <p:spPr>
              <a:xfrm>
                <a:off x="1394460" y="4050030"/>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D363A80-6DA9-08AB-7E0A-78043A865E35}"/>
                  </a:ext>
                </a:extLst>
              </p:cNvPr>
              <p:cNvSpPr/>
              <p:nvPr/>
            </p:nvSpPr>
            <p:spPr>
              <a:xfrm>
                <a:off x="1661160" y="331514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8529805-D5DD-311F-E25A-1F691E64D0E2}"/>
                  </a:ext>
                </a:extLst>
              </p:cNvPr>
              <p:cNvSpPr/>
              <p:nvPr/>
            </p:nvSpPr>
            <p:spPr>
              <a:xfrm>
                <a:off x="1844040" y="307892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32DADD6-6C15-F98D-8AF5-133ACBC274FE}"/>
                  </a:ext>
                </a:extLst>
              </p:cNvPr>
              <p:cNvSpPr/>
              <p:nvPr/>
            </p:nvSpPr>
            <p:spPr>
              <a:xfrm>
                <a:off x="2141220" y="332276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613A857-AC76-3598-1774-B3429FA76FD9}"/>
                  </a:ext>
                </a:extLst>
              </p:cNvPr>
              <p:cNvSpPr/>
              <p:nvPr/>
            </p:nvSpPr>
            <p:spPr>
              <a:xfrm>
                <a:off x="1844040" y="365042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F8EEF23-2C7B-9968-D7F8-078B1D7AF028}"/>
                  </a:ext>
                </a:extLst>
              </p:cNvPr>
              <p:cNvSpPr/>
              <p:nvPr/>
            </p:nvSpPr>
            <p:spPr>
              <a:xfrm>
                <a:off x="2430556" y="378870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4F4280C-9E5D-0628-24E6-2E9397D7C5C7}"/>
                  </a:ext>
                </a:extLst>
              </p:cNvPr>
              <p:cNvSpPr/>
              <p:nvPr/>
            </p:nvSpPr>
            <p:spPr>
              <a:xfrm>
                <a:off x="1115882" y="4400865"/>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7816AD0-E96A-C467-BD9F-5080E17B4C27}"/>
                  </a:ext>
                </a:extLst>
              </p:cNvPr>
              <p:cNvSpPr/>
              <p:nvPr/>
            </p:nvSpPr>
            <p:spPr>
              <a:xfrm>
                <a:off x="2046418" y="4256106"/>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7A470E1-9D85-10B3-1726-26C4CF8790F6}"/>
                  </a:ext>
                </a:extLst>
              </p:cNvPr>
              <p:cNvSpPr/>
              <p:nvPr/>
            </p:nvSpPr>
            <p:spPr>
              <a:xfrm>
                <a:off x="697230" y="4759582"/>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4640EDC-CB5E-7059-039C-81909C00B864}"/>
                  </a:ext>
                </a:extLst>
              </p:cNvPr>
              <p:cNvSpPr/>
              <p:nvPr/>
            </p:nvSpPr>
            <p:spPr>
              <a:xfrm>
                <a:off x="1591459" y="4311239"/>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52DC363-058A-05EB-6160-D7C78ADB2366}"/>
                  </a:ext>
                </a:extLst>
              </p:cNvPr>
              <p:cNvSpPr/>
              <p:nvPr/>
            </p:nvSpPr>
            <p:spPr>
              <a:xfrm>
                <a:off x="2585421" y="3143694"/>
                <a:ext cx="182880" cy="17145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Oval 114">
              <a:extLst>
                <a:ext uri="{FF2B5EF4-FFF2-40B4-BE49-F238E27FC236}">
                  <a16:creationId xmlns:a16="http://schemas.microsoft.com/office/drawing/2014/main" id="{FAFC26C4-7727-7A94-7D9C-F883AC3D8922}"/>
                </a:ext>
              </a:extLst>
            </p:cNvPr>
            <p:cNvSpPr/>
            <p:nvPr/>
          </p:nvSpPr>
          <p:spPr>
            <a:xfrm rot="3464061">
              <a:off x="7225171" y="2745137"/>
              <a:ext cx="1160042" cy="1832658"/>
            </a:xfrm>
            <a:prstGeom prst="ellipse">
              <a:avLst/>
            </a:prstGeom>
            <a:solidFill>
              <a:srgbClr val="00B0F0">
                <a:alpha val="40067"/>
              </a:srgbClr>
            </a:solidFill>
            <a:ln>
              <a:solidFill>
                <a:srgbClr val="00B0F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D2A6A27-4E41-F482-A371-53F8333E9163}"/>
                </a:ext>
              </a:extLst>
            </p:cNvPr>
            <p:cNvSpPr/>
            <p:nvPr/>
          </p:nvSpPr>
          <p:spPr>
            <a:xfrm rot="3520672">
              <a:off x="7493220" y="3064323"/>
              <a:ext cx="662401" cy="1118092"/>
            </a:xfrm>
            <a:prstGeom prst="ellipse">
              <a:avLst/>
            </a:prstGeom>
            <a:solidFill>
              <a:srgbClr val="00B0F0">
                <a:alpha val="40067"/>
              </a:srgbClr>
            </a:solidFill>
            <a:ln>
              <a:solidFill>
                <a:srgbClr val="00B0F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28EBE88-86DD-6559-81C9-0ADF2DAA62FD}"/>
                </a:ext>
              </a:extLst>
            </p:cNvPr>
            <p:cNvSpPr/>
            <p:nvPr/>
          </p:nvSpPr>
          <p:spPr>
            <a:xfrm rot="2478455">
              <a:off x="9118842" y="4098037"/>
              <a:ext cx="1160042" cy="1832658"/>
            </a:xfrm>
            <a:prstGeom prst="ellipse">
              <a:avLst/>
            </a:prstGeom>
            <a:solidFill>
              <a:srgbClr val="FF0000">
                <a:alpha val="40067"/>
              </a:srgbClr>
            </a:solidFill>
            <a:ln>
              <a:solidFill>
                <a:srgbClr val="FF000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7FF89F5-2C35-9A97-5EDD-0AC602773227}"/>
                </a:ext>
              </a:extLst>
            </p:cNvPr>
            <p:cNvSpPr/>
            <p:nvPr/>
          </p:nvSpPr>
          <p:spPr>
            <a:xfrm rot="2535066">
              <a:off x="9386891" y="4417223"/>
              <a:ext cx="662401" cy="1118092"/>
            </a:xfrm>
            <a:prstGeom prst="ellipse">
              <a:avLst/>
            </a:prstGeom>
            <a:solidFill>
              <a:srgbClr val="FF0000">
                <a:alpha val="40067"/>
              </a:srgbClr>
            </a:solidFill>
            <a:ln>
              <a:solidFill>
                <a:srgbClr val="FF000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Content Placeholder 2">
            <a:extLst>
              <a:ext uri="{FF2B5EF4-FFF2-40B4-BE49-F238E27FC236}">
                <a16:creationId xmlns:a16="http://schemas.microsoft.com/office/drawing/2014/main" id="{52CCD1D3-FDA5-8BD0-6399-B92BAFCF8568}"/>
              </a:ext>
            </a:extLst>
          </p:cNvPr>
          <p:cNvSpPr>
            <a:spLocks noGrp="1"/>
          </p:cNvSpPr>
          <p:nvPr>
            <p:ph idx="1"/>
          </p:nvPr>
        </p:nvSpPr>
        <p:spPr>
          <a:xfrm>
            <a:off x="386080" y="1266048"/>
            <a:ext cx="5046491" cy="1214752"/>
          </a:xfrm>
        </p:spPr>
        <p:txBody>
          <a:bodyPr vert="horz" lIns="91440" tIns="45720" rIns="91440" bIns="45720" rtlCol="0" anchor="t">
            <a:normAutofit/>
          </a:bodyPr>
          <a:lstStyle/>
          <a:p>
            <a:pPr marL="0" indent="0">
              <a:buNone/>
            </a:pPr>
            <a:r>
              <a:rPr lang="en-US" b="1">
                <a:latin typeface="Helvetica"/>
                <a:cs typeface="Helvetica"/>
              </a:rPr>
              <a:t>Classical AI Algorithms</a:t>
            </a:r>
            <a:r>
              <a:rPr lang="en-US">
                <a:latin typeface="Helvetica"/>
                <a:cs typeface="Helvetica"/>
              </a:rPr>
              <a:t> try to find the optimal boundary to separate data from multiple groups</a:t>
            </a:r>
            <a:endParaRPr lang="en-US">
              <a:cs typeface="Helvetica" pitchFamily="2" charset="0"/>
            </a:endParaRPr>
          </a:p>
        </p:txBody>
      </p:sp>
      <p:sp>
        <p:nvSpPr>
          <p:cNvPr id="124" name="Content Placeholder 2">
            <a:extLst>
              <a:ext uri="{FF2B5EF4-FFF2-40B4-BE49-F238E27FC236}">
                <a16:creationId xmlns:a16="http://schemas.microsoft.com/office/drawing/2014/main" id="{995D7A5A-CC8E-86B3-0133-4BEF729B34A3}"/>
              </a:ext>
            </a:extLst>
          </p:cNvPr>
          <p:cNvSpPr txBox="1">
            <a:spLocks/>
          </p:cNvSpPr>
          <p:nvPr/>
        </p:nvSpPr>
        <p:spPr>
          <a:xfrm>
            <a:off x="6311205" y="1266048"/>
            <a:ext cx="5709920" cy="12147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latin typeface="Helvetica"/>
                <a:cs typeface="Helvetica"/>
              </a:rPr>
              <a:t>Generative AI Algorithms</a:t>
            </a:r>
            <a:r>
              <a:rPr lang="en-US">
                <a:latin typeface="Helvetica"/>
                <a:cs typeface="Helvetica"/>
              </a:rPr>
              <a:t> try to learn the underlying data generating distribution</a:t>
            </a:r>
            <a:endParaRPr lang="en-US">
              <a:cs typeface="Helvetica" pitchFamily="2" charset="0"/>
            </a:endParaRPr>
          </a:p>
        </p:txBody>
      </p:sp>
    </p:spTree>
    <p:extLst>
      <p:ext uri="{BB962C8B-B14F-4D97-AF65-F5344CB8AC3E}">
        <p14:creationId xmlns:p14="http://schemas.microsoft.com/office/powerpoint/2010/main" val="1675793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DAA6-A29A-3656-8BB8-EB7A22ACFF52}"/>
              </a:ext>
            </a:extLst>
          </p:cNvPr>
          <p:cNvSpPr>
            <a:spLocks noGrp="1"/>
          </p:cNvSpPr>
          <p:nvPr>
            <p:ph type="title"/>
          </p:nvPr>
        </p:nvSpPr>
        <p:spPr/>
        <p:txBody>
          <a:bodyPr/>
          <a:lstStyle/>
          <a:p>
            <a:r>
              <a:rPr lang="en-US"/>
              <a:t>Select the model</a:t>
            </a:r>
          </a:p>
        </p:txBody>
      </p:sp>
      <p:pic>
        <p:nvPicPr>
          <p:cNvPr id="5122" name="Picture 2" descr="Type gen ai">
            <a:extLst>
              <a:ext uri="{FF2B5EF4-FFF2-40B4-BE49-F238E27FC236}">
                <a16:creationId xmlns:a16="http://schemas.microsoft.com/office/drawing/2014/main" id="{A7505956-0B27-D284-7079-AE1A6DEEE0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56"/>
          <a:stretch/>
        </p:blipFill>
        <p:spPr bwMode="auto">
          <a:xfrm>
            <a:off x="455775" y="960019"/>
            <a:ext cx="11280449" cy="56229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257AC0-EA69-0E74-39CE-8BE653BE9D21}"/>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4">
                  <a:extLst>
                    <a:ext uri="{A12FA001-AC4F-418D-AE19-62706E023703}">
                      <ahyp:hlinkClr xmlns:ahyp="http://schemas.microsoft.com/office/drawing/2018/hyperlinkcolor" val="tx"/>
                    </a:ext>
                  </a:extLst>
                </a:hlinkClick>
              </a:rPr>
              <a:t>Successive Digital</a:t>
            </a:r>
            <a:endParaRPr lang="en-US" sz="1200">
              <a:solidFill>
                <a:schemeClr val="bg2">
                  <a:lumMod val="90000"/>
                </a:schemeClr>
              </a:solidFill>
            </a:endParaRPr>
          </a:p>
        </p:txBody>
      </p:sp>
    </p:spTree>
    <p:extLst>
      <p:ext uri="{BB962C8B-B14F-4D97-AF65-F5344CB8AC3E}">
        <p14:creationId xmlns:p14="http://schemas.microsoft.com/office/powerpoint/2010/main" val="70138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01C1-7FB7-AD19-2DC4-15F73AC56D8D}"/>
              </a:ext>
            </a:extLst>
          </p:cNvPr>
          <p:cNvSpPr>
            <a:spLocks noGrp="1"/>
          </p:cNvSpPr>
          <p:nvPr>
            <p:ph type="title"/>
          </p:nvPr>
        </p:nvSpPr>
        <p:spPr/>
        <p:txBody>
          <a:bodyPr/>
          <a:lstStyle/>
          <a:p>
            <a:r>
              <a:rPr lang="en-US"/>
              <a:t>Clean the data</a:t>
            </a:r>
          </a:p>
        </p:txBody>
      </p:sp>
      <p:pic>
        <p:nvPicPr>
          <p:cNvPr id="6146" name="Picture 2" descr="HR Data cleaning checklist">
            <a:extLst>
              <a:ext uri="{FF2B5EF4-FFF2-40B4-BE49-F238E27FC236}">
                <a16:creationId xmlns:a16="http://schemas.microsoft.com/office/drawing/2014/main" id="{E3F1DC7D-9C09-1BB0-7398-286349CE37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89" b="9533"/>
          <a:stretch/>
        </p:blipFill>
        <p:spPr bwMode="auto">
          <a:xfrm>
            <a:off x="2720411" y="1070157"/>
            <a:ext cx="6751178" cy="55128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48ED0F-1C1D-1E50-BAF5-9734787CF8CA}"/>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3">
                  <a:extLst>
                    <a:ext uri="{A12FA001-AC4F-418D-AE19-62706E023703}">
                      <ahyp:hlinkClr xmlns:ahyp="http://schemas.microsoft.com/office/drawing/2018/hyperlinkcolor" val="tx"/>
                    </a:ext>
                  </a:extLst>
                </a:hlinkClick>
              </a:rPr>
              <a:t>AIHR</a:t>
            </a:r>
            <a:endParaRPr lang="en-US" sz="1200">
              <a:solidFill>
                <a:schemeClr val="bg2">
                  <a:lumMod val="90000"/>
                </a:schemeClr>
              </a:solidFill>
            </a:endParaRPr>
          </a:p>
        </p:txBody>
      </p:sp>
    </p:spTree>
    <p:extLst>
      <p:ext uri="{BB962C8B-B14F-4D97-AF65-F5344CB8AC3E}">
        <p14:creationId xmlns:p14="http://schemas.microsoft.com/office/powerpoint/2010/main" val="112534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34CF-CA50-92BC-951F-43A1CE739E5D}"/>
              </a:ext>
            </a:extLst>
          </p:cNvPr>
          <p:cNvSpPr>
            <a:spLocks noGrp="1"/>
          </p:cNvSpPr>
          <p:nvPr>
            <p:ph type="title"/>
          </p:nvPr>
        </p:nvSpPr>
        <p:spPr/>
        <p:txBody>
          <a:bodyPr/>
          <a:lstStyle/>
          <a:p>
            <a:r>
              <a:rPr lang="en-US"/>
              <a:t>Train the model…</a:t>
            </a:r>
          </a:p>
        </p:txBody>
      </p:sp>
      <p:pic>
        <p:nvPicPr>
          <p:cNvPr id="9218" name="Picture 2" descr="Chart showing the growing costs of training AI models">
            <a:extLst>
              <a:ext uri="{FF2B5EF4-FFF2-40B4-BE49-F238E27FC236}">
                <a16:creationId xmlns:a16="http://schemas.microsoft.com/office/drawing/2014/main" id="{D9601F23-0649-19FB-405D-2ADC3886F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5" t="32492" r="4548" b="4167"/>
          <a:stretch/>
        </p:blipFill>
        <p:spPr bwMode="auto">
          <a:xfrm>
            <a:off x="163671" y="1060069"/>
            <a:ext cx="11864658" cy="55229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7FDE8F-6C81-C218-118D-E44749D10032}"/>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3">
                  <a:extLst>
                    <a:ext uri="{A12FA001-AC4F-418D-AE19-62706E023703}">
                      <ahyp:hlinkClr xmlns:ahyp="http://schemas.microsoft.com/office/drawing/2018/hyperlinkcolor" val="tx"/>
                    </a:ext>
                  </a:extLst>
                </a:hlinkClick>
              </a:rPr>
              <a:t>Stanford HAI</a:t>
            </a:r>
            <a:endParaRPr lang="en-US" sz="1200">
              <a:solidFill>
                <a:schemeClr val="bg2">
                  <a:lumMod val="90000"/>
                </a:schemeClr>
              </a:solidFill>
            </a:endParaRPr>
          </a:p>
        </p:txBody>
      </p:sp>
    </p:spTree>
    <p:extLst>
      <p:ext uri="{BB962C8B-B14F-4D97-AF65-F5344CB8AC3E}">
        <p14:creationId xmlns:p14="http://schemas.microsoft.com/office/powerpoint/2010/main" val="3576049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9C8D-AB2F-D4CB-22CB-27BE47E339D1}"/>
              </a:ext>
            </a:extLst>
          </p:cNvPr>
          <p:cNvSpPr>
            <a:spLocks noGrp="1"/>
          </p:cNvSpPr>
          <p:nvPr>
            <p:ph type="title"/>
          </p:nvPr>
        </p:nvSpPr>
        <p:spPr/>
        <p:txBody>
          <a:bodyPr/>
          <a:lstStyle/>
          <a:p>
            <a:r>
              <a:rPr lang="en-US"/>
              <a:t>…or just use a pre-trained one</a:t>
            </a:r>
          </a:p>
        </p:txBody>
      </p:sp>
      <p:pic>
        <p:nvPicPr>
          <p:cNvPr id="7170" name="Picture 2" descr="Example of a prompt and response from a generative machine learning model">
            <a:extLst>
              <a:ext uri="{FF2B5EF4-FFF2-40B4-BE49-F238E27FC236}">
                <a16:creationId xmlns:a16="http://schemas.microsoft.com/office/drawing/2014/main" id="{6A89C317-35ED-260E-F0B6-D556B3BFB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388" y="1060069"/>
            <a:ext cx="10551223" cy="55229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4FD5D6-27F1-88FF-12D6-1B3120BEF290}"/>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3">
                  <a:extLst>
                    <a:ext uri="{A12FA001-AC4F-418D-AE19-62706E023703}">
                      <ahyp:hlinkClr xmlns:ahyp="http://schemas.microsoft.com/office/drawing/2018/hyperlinkcolor" val="tx"/>
                    </a:ext>
                  </a:extLst>
                </a:hlinkClick>
              </a:rPr>
              <a:t>GPTech</a:t>
            </a:r>
            <a:endParaRPr lang="en-US" sz="1200">
              <a:solidFill>
                <a:schemeClr val="bg2">
                  <a:lumMod val="90000"/>
                </a:schemeClr>
              </a:solidFill>
            </a:endParaRPr>
          </a:p>
        </p:txBody>
      </p:sp>
    </p:spTree>
    <p:extLst>
      <p:ext uri="{BB962C8B-B14F-4D97-AF65-F5344CB8AC3E}">
        <p14:creationId xmlns:p14="http://schemas.microsoft.com/office/powerpoint/2010/main" val="3362589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CF3F3-4019-312C-3D09-BD7C15B88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A98A9-30B4-F8EE-3582-CEFE3E0F7014}"/>
              </a:ext>
            </a:extLst>
          </p:cNvPr>
          <p:cNvSpPr>
            <a:spLocks noGrp="1"/>
          </p:cNvSpPr>
          <p:nvPr>
            <p:ph type="title"/>
          </p:nvPr>
        </p:nvSpPr>
        <p:spPr/>
        <p:txBody>
          <a:bodyPr/>
          <a:lstStyle/>
          <a:p>
            <a:r>
              <a:rPr lang="en-US"/>
              <a:t>…or just use a pre-trained one</a:t>
            </a:r>
          </a:p>
        </p:txBody>
      </p:sp>
      <p:pic>
        <p:nvPicPr>
          <p:cNvPr id="7170" name="Picture 2">
            <a:extLst>
              <a:ext uri="{FF2B5EF4-FFF2-40B4-BE49-F238E27FC236}">
                <a16:creationId xmlns:a16="http://schemas.microsoft.com/office/drawing/2014/main" id="{F47F8048-F62C-ECAA-5069-8D1454B6E8B2}"/>
              </a:ext>
            </a:extLst>
          </p:cNvPr>
          <p:cNvPicPr>
            <a:picLocks noChangeAspect="1" noChangeArrowheads="1"/>
          </p:cNvPicPr>
          <p:nvPr/>
        </p:nvPicPr>
        <p:blipFill>
          <a:blip r:embed="rId2"/>
          <a:srcRect/>
          <a:stretch/>
        </p:blipFill>
        <p:spPr bwMode="auto">
          <a:xfrm>
            <a:off x="820388" y="1062377"/>
            <a:ext cx="10551223" cy="55182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E9158D-92DE-DE6A-94EE-1454500D594B}"/>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3">
                  <a:extLst>
                    <a:ext uri="{A12FA001-AC4F-418D-AE19-62706E023703}">
                      <ahyp:hlinkClr xmlns:ahyp="http://schemas.microsoft.com/office/drawing/2018/hyperlinkcolor" val="tx"/>
                    </a:ext>
                  </a:extLst>
                </a:hlinkClick>
              </a:rPr>
              <a:t>GPTech</a:t>
            </a:r>
            <a:endParaRPr lang="en-US" sz="1200">
              <a:solidFill>
                <a:schemeClr val="bg2">
                  <a:lumMod val="90000"/>
                </a:schemeClr>
              </a:solidFill>
            </a:endParaRPr>
          </a:p>
        </p:txBody>
      </p:sp>
    </p:spTree>
    <p:extLst>
      <p:ext uri="{BB962C8B-B14F-4D97-AF65-F5344CB8AC3E}">
        <p14:creationId xmlns:p14="http://schemas.microsoft.com/office/powerpoint/2010/main" val="179640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25B3-D573-B3AE-88EC-FE2A42C6F04F}"/>
              </a:ext>
            </a:extLst>
          </p:cNvPr>
          <p:cNvSpPr>
            <a:spLocks noGrp="1"/>
          </p:cNvSpPr>
          <p:nvPr>
            <p:ph type="title"/>
          </p:nvPr>
        </p:nvSpPr>
        <p:spPr/>
        <p:txBody>
          <a:bodyPr/>
          <a:lstStyle/>
          <a:p>
            <a:r>
              <a:rPr lang="en-US"/>
              <a:t>Evaluate the model</a:t>
            </a:r>
          </a:p>
        </p:txBody>
      </p:sp>
      <p:pic>
        <p:nvPicPr>
          <p:cNvPr id="6" name="Picture 5">
            <a:extLst>
              <a:ext uri="{FF2B5EF4-FFF2-40B4-BE49-F238E27FC236}">
                <a16:creationId xmlns:a16="http://schemas.microsoft.com/office/drawing/2014/main" id="{AB01A1F9-ACBC-CD69-1C95-87CEBC425C04}"/>
              </a:ext>
            </a:extLst>
          </p:cNvPr>
          <p:cNvPicPr>
            <a:picLocks noChangeAspect="1"/>
          </p:cNvPicPr>
          <p:nvPr/>
        </p:nvPicPr>
        <p:blipFill>
          <a:blip r:embed="rId2"/>
          <a:stretch>
            <a:fillRect/>
          </a:stretch>
        </p:blipFill>
        <p:spPr>
          <a:xfrm>
            <a:off x="1781229" y="1060069"/>
            <a:ext cx="8629542" cy="5522907"/>
          </a:xfrm>
          <a:prstGeom prst="rect">
            <a:avLst/>
          </a:prstGeom>
        </p:spPr>
      </p:pic>
      <p:sp>
        <p:nvSpPr>
          <p:cNvPr id="7" name="TextBox 6">
            <a:extLst>
              <a:ext uri="{FF2B5EF4-FFF2-40B4-BE49-F238E27FC236}">
                <a16:creationId xmlns:a16="http://schemas.microsoft.com/office/drawing/2014/main" id="{EBC7DD63-8E5A-1606-5EF8-D6267B07DD59}"/>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3">
                  <a:extLst>
                    <a:ext uri="{A12FA001-AC4F-418D-AE19-62706E023703}">
                      <ahyp:hlinkClr xmlns:ahyp="http://schemas.microsoft.com/office/drawing/2018/hyperlinkcolor" val="tx"/>
                    </a:ext>
                  </a:extLst>
                </a:hlinkClick>
              </a:rPr>
              <a:t>Sallam, Khalil, &amp; Sallam (2024) in Mesopotamian Journal of AI in Healthcare</a:t>
            </a:r>
            <a:endParaRPr lang="en-US" sz="1200">
              <a:solidFill>
                <a:schemeClr val="bg2">
                  <a:lumMod val="90000"/>
                </a:schemeClr>
              </a:solidFill>
            </a:endParaRPr>
          </a:p>
        </p:txBody>
      </p:sp>
    </p:spTree>
    <p:extLst>
      <p:ext uri="{BB962C8B-B14F-4D97-AF65-F5344CB8AC3E}">
        <p14:creationId xmlns:p14="http://schemas.microsoft.com/office/powerpoint/2010/main" val="398115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1FEDC-D849-74D4-5506-B81CA39537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BBDEE-B436-EFCD-DDDA-77C82C92D146}"/>
              </a:ext>
            </a:extLst>
          </p:cNvPr>
          <p:cNvSpPr>
            <a:spLocks noGrp="1"/>
          </p:cNvSpPr>
          <p:nvPr>
            <p:ph type="title"/>
          </p:nvPr>
        </p:nvSpPr>
        <p:spPr/>
        <p:txBody>
          <a:bodyPr/>
          <a:lstStyle/>
          <a:p>
            <a:r>
              <a:rPr lang="en-US"/>
              <a:t>Customizing performance</a:t>
            </a:r>
          </a:p>
        </p:txBody>
      </p:sp>
      <p:sp>
        <p:nvSpPr>
          <p:cNvPr id="3" name="Text Placeholder 2">
            <a:extLst>
              <a:ext uri="{FF2B5EF4-FFF2-40B4-BE49-F238E27FC236}">
                <a16:creationId xmlns:a16="http://schemas.microsoft.com/office/drawing/2014/main" id="{A016D41B-A4EE-51D6-729A-BFAC97686D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64649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9D15-CD5C-474B-870A-9B62EB5A8E39}"/>
              </a:ext>
            </a:extLst>
          </p:cNvPr>
          <p:cNvSpPr>
            <a:spLocks noGrp="1"/>
          </p:cNvSpPr>
          <p:nvPr>
            <p:ph type="title"/>
          </p:nvPr>
        </p:nvSpPr>
        <p:spPr/>
        <p:txBody>
          <a:bodyPr/>
          <a:lstStyle/>
          <a:p>
            <a:r>
              <a:rPr lang="en-US"/>
              <a:t>Strategies to customize performance</a:t>
            </a:r>
          </a:p>
        </p:txBody>
      </p:sp>
      <p:sp>
        <p:nvSpPr>
          <p:cNvPr id="3" name="Content Placeholder 2">
            <a:extLst>
              <a:ext uri="{FF2B5EF4-FFF2-40B4-BE49-F238E27FC236}">
                <a16:creationId xmlns:a16="http://schemas.microsoft.com/office/drawing/2014/main" id="{354253C4-7F71-3D53-8E5B-BF96AB9762A4}"/>
              </a:ext>
            </a:extLst>
          </p:cNvPr>
          <p:cNvSpPr>
            <a:spLocks noGrp="1"/>
          </p:cNvSpPr>
          <p:nvPr>
            <p:ph idx="1"/>
          </p:nvPr>
        </p:nvSpPr>
        <p:spPr/>
        <p:txBody>
          <a:bodyPr/>
          <a:lstStyle/>
          <a:p>
            <a:r>
              <a:rPr lang="en-US" b="1"/>
              <a:t>Prompt engineering</a:t>
            </a:r>
            <a:r>
              <a:rPr lang="en-US"/>
              <a:t>: Design natural language instructions to guide model responses</a:t>
            </a:r>
          </a:p>
        </p:txBody>
      </p:sp>
    </p:spTree>
    <p:extLst>
      <p:ext uri="{BB962C8B-B14F-4D97-AF65-F5344CB8AC3E}">
        <p14:creationId xmlns:p14="http://schemas.microsoft.com/office/powerpoint/2010/main" val="2873645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9635F-206B-0E1E-694B-249D96BB9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99391-C46D-89E4-0A88-197E3EC7DC0F}"/>
              </a:ext>
            </a:extLst>
          </p:cNvPr>
          <p:cNvSpPr>
            <a:spLocks noGrp="1"/>
          </p:cNvSpPr>
          <p:nvPr>
            <p:ph type="title"/>
          </p:nvPr>
        </p:nvSpPr>
        <p:spPr/>
        <p:txBody>
          <a:bodyPr/>
          <a:lstStyle/>
          <a:p>
            <a:r>
              <a:rPr lang="en-US"/>
              <a:t>Strategies to customize performance</a:t>
            </a:r>
          </a:p>
        </p:txBody>
      </p:sp>
      <p:sp>
        <p:nvSpPr>
          <p:cNvPr id="3" name="Content Placeholder 2">
            <a:extLst>
              <a:ext uri="{FF2B5EF4-FFF2-40B4-BE49-F238E27FC236}">
                <a16:creationId xmlns:a16="http://schemas.microsoft.com/office/drawing/2014/main" id="{F3A2E8A1-5DC1-4ECC-D06F-7596763BE37E}"/>
              </a:ext>
            </a:extLst>
          </p:cNvPr>
          <p:cNvSpPr>
            <a:spLocks noGrp="1"/>
          </p:cNvSpPr>
          <p:nvPr>
            <p:ph idx="1"/>
          </p:nvPr>
        </p:nvSpPr>
        <p:spPr/>
        <p:txBody>
          <a:bodyPr/>
          <a:lstStyle/>
          <a:p>
            <a:r>
              <a:rPr lang="en-US" b="1"/>
              <a:t>Prompt engineering</a:t>
            </a:r>
            <a:r>
              <a:rPr lang="en-US"/>
              <a:t>: Design natural language instructions to guide model responses</a:t>
            </a:r>
          </a:p>
          <a:p>
            <a:r>
              <a:rPr lang="en-US" b="1"/>
              <a:t>Retrieval Augmented Generation (RAG)</a:t>
            </a:r>
            <a:r>
              <a:rPr lang="en-US"/>
              <a:t>: Provide vector store for quick retrieval of relevant information for task</a:t>
            </a:r>
          </a:p>
        </p:txBody>
      </p:sp>
    </p:spTree>
    <p:extLst>
      <p:ext uri="{BB962C8B-B14F-4D97-AF65-F5344CB8AC3E}">
        <p14:creationId xmlns:p14="http://schemas.microsoft.com/office/powerpoint/2010/main" val="273487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ED6A-0E00-EB8A-337C-F7D6F37CD0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7C22B877-0C93-8EDF-F9FA-5C447FEC37F7}"/>
              </a:ext>
            </a:extLst>
          </p:cNvPr>
          <p:cNvSpPr>
            <a:spLocks noGrp="1"/>
          </p:cNvSpPr>
          <p:nvPr>
            <p:ph idx="1"/>
          </p:nvPr>
        </p:nvSpPr>
        <p:spPr/>
        <p:txBody>
          <a:bodyPr/>
          <a:lstStyle/>
          <a:p>
            <a:r>
              <a:rPr lang="en-US">
                <a:hlinkClick r:id="rId2" action="ppaction://hlinksldjump"/>
              </a:rPr>
              <a:t>Brief overview of Generative AI</a:t>
            </a:r>
            <a:endParaRPr lang="en-US"/>
          </a:p>
          <a:p>
            <a:r>
              <a:rPr lang="en-US">
                <a:hlinkClick r:id="rId3" action="ppaction://hlinksldjump"/>
              </a:rPr>
              <a:t>A (recommended) AI workflow</a:t>
            </a:r>
            <a:endParaRPr lang="en-US"/>
          </a:p>
          <a:p>
            <a:r>
              <a:rPr lang="en-US">
                <a:hlinkClick r:id="rId4" action="ppaction://hlinksldjump"/>
              </a:rPr>
              <a:t>Customizing performance</a:t>
            </a:r>
            <a:endParaRPr lang="en-US"/>
          </a:p>
          <a:p>
            <a:r>
              <a:rPr lang="en-US">
                <a:hlinkClick r:id="rId5" action="ppaction://hlinksldjump"/>
              </a:rPr>
              <a:t>Practical steps to get started</a:t>
            </a:r>
            <a:endParaRPr lang="en-US"/>
          </a:p>
          <a:p>
            <a:r>
              <a:rPr lang="en-US">
                <a:hlinkClick r:id="rId6" action="ppaction://hlinksldjump"/>
              </a:rPr>
              <a:t>Pitfalls and considerations</a:t>
            </a:r>
            <a:endParaRPr lang="en-US"/>
          </a:p>
          <a:p>
            <a:r>
              <a:rPr lang="en-US">
                <a:hlinkClick r:id="rId7" action="ppaction://hlinksldjump"/>
              </a:rPr>
              <a:t>Conclusion</a:t>
            </a:r>
            <a:endParaRPr lang="en-US"/>
          </a:p>
        </p:txBody>
      </p:sp>
    </p:spTree>
    <p:extLst>
      <p:ext uri="{BB962C8B-B14F-4D97-AF65-F5344CB8AC3E}">
        <p14:creationId xmlns:p14="http://schemas.microsoft.com/office/powerpoint/2010/main" val="2340273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5E131-8B1A-2A8C-D21C-DF2336AC0D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A0CFCA-7C52-20C1-43FD-4F753E4EB457}"/>
              </a:ext>
            </a:extLst>
          </p:cNvPr>
          <p:cNvSpPr>
            <a:spLocks noGrp="1"/>
          </p:cNvSpPr>
          <p:nvPr>
            <p:ph type="title"/>
          </p:nvPr>
        </p:nvSpPr>
        <p:spPr/>
        <p:txBody>
          <a:bodyPr/>
          <a:lstStyle/>
          <a:p>
            <a:r>
              <a:rPr lang="en-US"/>
              <a:t>Strategies to customize performance</a:t>
            </a:r>
          </a:p>
        </p:txBody>
      </p:sp>
      <p:sp>
        <p:nvSpPr>
          <p:cNvPr id="3" name="Content Placeholder 2">
            <a:extLst>
              <a:ext uri="{FF2B5EF4-FFF2-40B4-BE49-F238E27FC236}">
                <a16:creationId xmlns:a16="http://schemas.microsoft.com/office/drawing/2014/main" id="{612F8442-B585-14F1-8238-50864D0A706E}"/>
              </a:ext>
            </a:extLst>
          </p:cNvPr>
          <p:cNvSpPr>
            <a:spLocks noGrp="1"/>
          </p:cNvSpPr>
          <p:nvPr>
            <p:ph idx="1"/>
          </p:nvPr>
        </p:nvSpPr>
        <p:spPr/>
        <p:txBody>
          <a:bodyPr/>
          <a:lstStyle/>
          <a:p>
            <a:r>
              <a:rPr lang="en-US" b="1"/>
              <a:t>Prompt engineering</a:t>
            </a:r>
            <a:r>
              <a:rPr lang="en-US"/>
              <a:t>: Design natural language instructions to guide model responses</a:t>
            </a:r>
          </a:p>
          <a:p>
            <a:r>
              <a:rPr lang="en-US" b="1"/>
              <a:t>Retrieval Augmented Generation (RAG)</a:t>
            </a:r>
            <a:r>
              <a:rPr lang="en-US"/>
              <a:t>: Provide vector store for quick retrieval of relevant information for task</a:t>
            </a:r>
          </a:p>
          <a:p>
            <a:r>
              <a:rPr lang="en-US" b="1"/>
              <a:t>Fine-tuning</a:t>
            </a:r>
            <a:r>
              <a:rPr lang="en-US"/>
              <a:t>: Augmenting network architecture to improve performance on a small dataset that is specific for the task</a:t>
            </a:r>
          </a:p>
        </p:txBody>
      </p:sp>
    </p:spTree>
    <p:extLst>
      <p:ext uri="{BB962C8B-B14F-4D97-AF65-F5344CB8AC3E}">
        <p14:creationId xmlns:p14="http://schemas.microsoft.com/office/powerpoint/2010/main" val="2306556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D7D50-6683-6B8A-A6B2-63B7D6A9F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35D40-6357-E98C-92B7-D4B0BDC5C1F4}"/>
              </a:ext>
            </a:extLst>
          </p:cNvPr>
          <p:cNvSpPr>
            <a:spLocks noGrp="1"/>
          </p:cNvSpPr>
          <p:nvPr>
            <p:ph type="title"/>
          </p:nvPr>
        </p:nvSpPr>
        <p:spPr/>
        <p:txBody>
          <a:bodyPr/>
          <a:lstStyle/>
          <a:p>
            <a:r>
              <a:rPr lang="en-US"/>
              <a:t>Strategies to customize performance</a:t>
            </a:r>
          </a:p>
        </p:txBody>
      </p:sp>
      <p:sp>
        <p:nvSpPr>
          <p:cNvPr id="3" name="Content Placeholder 2">
            <a:extLst>
              <a:ext uri="{FF2B5EF4-FFF2-40B4-BE49-F238E27FC236}">
                <a16:creationId xmlns:a16="http://schemas.microsoft.com/office/drawing/2014/main" id="{45BB43A8-568E-66F4-0363-D79091EA3C43}"/>
              </a:ext>
            </a:extLst>
          </p:cNvPr>
          <p:cNvSpPr>
            <a:spLocks noGrp="1"/>
          </p:cNvSpPr>
          <p:nvPr>
            <p:ph idx="1"/>
          </p:nvPr>
        </p:nvSpPr>
        <p:spPr/>
        <p:txBody>
          <a:bodyPr/>
          <a:lstStyle/>
          <a:p>
            <a:r>
              <a:rPr lang="en-US" b="1"/>
              <a:t>Prompt engineering</a:t>
            </a:r>
            <a:r>
              <a:rPr lang="en-US"/>
              <a:t>: Design natural language instructions to guide model responses</a:t>
            </a:r>
          </a:p>
          <a:p>
            <a:r>
              <a:rPr lang="en-US" b="1"/>
              <a:t>Retrieval Augmented Generation (RAG)</a:t>
            </a:r>
            <a:r>
              <a:rPr lang="en-US"/>
              <a:t>: Provide vector store for quick retrieval of relevant information for task</a:t>
            </a:r>
          </a:p>
          <a:p>
            <a:r>
              <a:rPr lang="en-US" b="1"/>
              <a:t>Fine-tuning</a:t>
            </a:r>
            <a:r>
              <a:rPr lang="en-US"/>
              <a:t>: Augmenting network architecture to improve performance on a small dataset that is specific for the task</a:t>
            </a:r>
          </a:p>
          <a:p>
            <a:r>
              <a:rPr lang="en-US" b="1"/>
              <a:t>Reinforcement Learning through Human Feedback (RLHF)</a:t>
            </a:r>
            <a:r>
              <a:rPr lang="en-US"/>
              <a:t>: Training a model by receiving feedback from humans</a:t>
            </a:r>
          </a:p>
        </p:txBody>
      </p:sp>
    </p:spTree>
    <p:extLst>
      <p:ext uri="{BB962C8B-B14F-4D97-AF65-F5344CB8AC3E}">
        <p14:creationId xmlns:p14="http://schemas.microsoft.com/office/powerpoint/2010/main" val="1544494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FEDB-6250-1303-E51F-64FF78F64239}"/>
              </a:ext>
            </a:extLst>
          </p:cNvPr>
          <p:cNvSpPr>
            <a:spLocks noGrp="1"/>
          </p:cNvSpPr>
          <p:nvPr>
            <p:ph type="title"/>
          </p:nvPr>
        </p:nvSpPr>
        <p:spPr/>
        <p:txBody>
          <a:bodyPr/>
          <a:lstStyle/>
          <a:p>
            <a:r>
              <a:rPr lang="en-US"/>
              <a:t>Prompt engineering</a:t>
            </a:r>
          </a:p>
        </p:txBody>
      </p:sp>
      <p:sp>
        <p:nvSpPr>
          <p:cNvPr id="3" name="Content Placeholder 2">
            <a:extLst>
              <a:ext uri="{FF2B5EF4-FFF2-40B4-BE49-F238E27FC236}">
                <a16:creationId xmlns:a16="http://schemas.microsoft.com/office/drawing/2014/main" id="{00AEA72A-70EC-1029-FBD5-0E612E984C09}"/>
              </a:ext>
            </a:extLst>
          </p:cNvPr>
          <p:cNvSpPr>
            <a:spLocks noGrp="1"/>
          </p:cNvSpPr>
          <p:nvPr>
            <p:ph idx="1"/>
          </p:nvPr>
        </p:nvSpPr>
        <p:spPr/>
        <p:txBody>
          <a:bodyPr/>
          <a:lstStyle/>
          <a:p>
            <a:r>
              <a:rPr lang="en-US" b="1"/>
              <a:t>When?</a:t>
            </a:r>
            <a:r>
              <a:rPr lang="en-US"/>
              <a:t> Any-time; best suited for tasks that require a high level of precision and output</a:t>
            </a:r>
            <a:endParaRPr lang="en-US" b="1"/>
          </a:p>
          <a:p>
            <a:r>
              <a:rPr lang="en-US" b="1"/>
              <a:t>How?</a:t>
            </a:r>
            <a:r>
              <a:rPr lang="en-US"/>
              <a:t> Systematically construct and iterate instructions to elicit desired response content, structure, and tone</a:t>
            </a:r>
          </a:p>
        </p:txBody>
      </p:sp>
    </p:spTree>
    <p:extLst>
      <p:ext uri="{BB962C8B-B14F-4D97-AF65-F5344CB8AC3E}">
        <p14:creationId xmlns:p14="http://schemas.microsoft.com/office/powerpoint/2010/main" val="3006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D8846-0FD2-851E-D007-C6EAEC3D0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24635-E2FF-3C01-E906-FD3DA955FFE7}"/>
              </a:ext>
            </a:extLst>
          </p:cNvPr>
          <p:cNvSpPr>
            <a:spLocks noGrp="1"/>
          </p:cNvSpPr>
          <p:nvPr>
            <p:ph type="title"/>
          </p:nvPr>
        </p:nvSpPr>
        <p:spPr/>
        <p:txBody>
          <a:bodyPr/>
          <a:lstStyle/>
          <a:p>
            <a:r>
              <a:rPr lang="en-US"/>
              <a:t>Prompt engineering (example)</a:t>
            </a:r>
          </a:p>
        </p:txBody>
      </p:sp>
      <p:sp>
        <p:nvSpPr>
          <p:cNvPr id="4" name="Content Placeholder 2">
            <a:extLst>
              <a:ext uri="{FF2B5EF4-FFF2-40B4-BE49-F238E27FC236}">
                <a16:creationId xmlns:a16="http://schemas.microsoft.com/office/drawing/2014/main" id="{5E73E5E4-5470-AE2E-C989-4AC1FF2C5892}"/>
              </a:ext>
            </a:extLst>
          </p:cNvPr>
          <p:cNvSpPr>
            <a:spLocks noGrp="1"/>
          </p:cNvSpPr>
          <p:nvPr>
            <p:ph idx="1"/>
          </p:nvPr>
        </p:nvSpPr>
        <p:spPr>
          <a:xfrm>
            <a:off x="386080" y="1239520"/>
            <a:ext cx="11430000" cy="1180951"/>
          </a:xfrm>
        </p:spPr>
        <p:txBody>
          <a:bodyPr/>
          <a:lstStyle/>
          <a:p>
            <a:pPr marL="0" indent="0">
              <a:buNone/>
            </a:pPr>
            <a:r>
              <a:rPr lang="en-US" b="1"/>
              <a:t>A 45-year-old male with a blunt force injury to the head, a Glasgow Coma Scale (GCS) of 8, and loss of consciousness (LOC) for over 10 minutes. What trauma level facility should this patient be transferred to?</a:t>
            </a:r>
          </a:p>
        </p:txBody>
      </p:sp>
      <p:sp>
        <p:nvSpPr>
          <p:cNvPr id="5" name="Content Placeholder 2">
            <a:extLst>
              <a:ext uri="{FF2B5EF4-FFF2-40B4-BE49-F238E27FC236}">
                <a16:creationId xmlns:a16="http://schemas.microsoft.com/office/drawing/2014/main" id="{AA2F1F50-4A51-3A3F-4D70-824F042C96E5}"/>
              </a:ext>
            </a:extLst>
          </p:cNvPr>
          <p:cNvSpPr txBox="1">
            <a:spLocks/>
          </p:cNvSpPr>
          <p:nvPr/>
        </p:nvSpPr>
        <p:spPr>
          <a:xfrm>
            <a:off x="381000" y="2599922"/>
            <a:ext cx="11430000" cy="371123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Given the description of the patient's injury—a blunt force trauma to the head, a Glasgow Coma Scale (GCS) of 8, and a loss of consciousness (LOC) for over 10 minutes—this patient is likely suffering from a significant head injury and requires immediate and specialized care.</a:t>
            </a:r>
          </a:p>
          <a:p>
            <a:pPr marL="0" indent="0">
              <a:buNone/>
            </a:pPr>
            <a:r>
              <a:rPr lang="en-US"/>
              <a:t>A </a:t>
            </a:r>
            <a:r>
              <a:rPr lang="en-US" b="1"/>
              <a:t>GCS of 8</a:t>
            </a:r>
            <a:r>
              <a:rPr lang="en-US"/>
              <a:t> indicates a </a:t>
            </a:r>
            <a:r>
              <a:rPr lang="en-US" b="1"/>
              <a:t>moderate to severe traumatic brain injury (TBI)</a:t>
            </a:r>
            <a:r>
              <a:rPr lang="en-US"/>
              <a:t>, and a </a:t>
            </a:r>
            <a:r>
              <a:rPr lang="en-US" b="1"/>
              <a:t>LOC for over 10 minutes</a:t>
            </a:r>
            <a:r>
              <a:rPr lang="en-US"/>
              <a:t> suggests a potential for significant neurological compromise. The patient's condition would need close monitoring and likely advanced imaging (such as a CT scan) and surgical intervention if there is any progression or deterioration in neurological status.</a:t>
            </a:r>
          </a:p>
          <a:p>
            <a:pPr marL="0" indent="0">
              <a:buNone/>
            </a:pPr>
            <a:r>
              <a:rPr lang="en-US"/>
              <a:t>For trauma of this severity, the patient should be transferred to a </a:t>
            </a:r>
            <a:r>
              <a:rPr lang="en-US" b="1"/>
              <a:t>Level I trauma center</a:t>
            </a:r>
            <a:r>
              <a:rPr lang="en-US"/>
              <a:t>. A Level I trauma center is equipped to handle the most severe trauma cases, offering:</a:t>
            </a:r>
          </a:p>
          <a:p>
            <a:pPr marL="0" indent="0">
              <a:buNone/>
            </a:pPr>
            <a:r>
              <a:rPr lang="en-US"/>
              <a:t>1</a:t>
            </a:r>
            <a:r>
              <a:rPr lang="en-US" b="1"/>
              <a:t>. 24-hour availability of neurosurgeons</a:t>
            </a:r>
            <a:r>
              <a:rPr lang="en-US"/>
              <a:t> and other specialists (such as orthopedic, trauma, and anesthesiology).</a:t>
            </a:r>
          </a:p>
          <a:p>
            <a:pPr marL="0" indent="0">
              <a:buNone/>
            </a:pPr>
            <a:r>
              <a:rPr lang="en-US"/>
              <a:t>2. </a:t>
            </a:r>
            <a:r>
              <a:rPr lang="en-US" b="1"/>
              <a:t>Comprehensive imaging capabilities</a:t>
            </a:r>
            <a:r>
              <a:rPr lang="en-US"/>
              <a:t> (CT, MRI) for rapid diagnosis.</a:t>
            </a:r>
          </a:p>
          <a:p>
            <a:pPr marL="0" indent="0">
              <a:buNone/>
            </a:pPr>
            <a:r>
              <a:rPr lang="en-US"/>
              <a:t>3. </a:t>
            </a:r>
            <a:r>
              <a:rPr lang="en-US" b="1"/>
              <a:t>Advanced critical care services</a:t>
            </a:r>
            <a:r>
              <a:rPr lang="en-US"/>
              <a:t> in a dedicated intensive care unit (ICU).</a:t>
            </a:r>
          </a:p>
          <a:p>
            <a:pPr marL="0" indent="0">
              <a:buNone/>
            </a:pPr>
            <a:r>
              <a:rPr lang="en-US"/>
              <a:t>4. </a:t>
            </a:r>
            <a:r>
              <a:rPr lang="en-US" b="1"/>
              <a:t>Multidisciplinary teams</a:t>
            </a:r>
            <a:r>
              <a:rPr lang="en-US"/>
              <a:t> for ongoing assessment and management of complex trauma patients.</a:t>
            </a:r>
          </a:p>
          <a:p>
            <a:pPr marL="0" indent="0">
              <a:buNone/>
            </a:pPr>
            <a:r>
              <a:rPr lang="en-US"/>
              <a:t>In summary, the patient should be transferred to a </a:t>
            </a:r>
            <a:r>
              <a:rPr lang="en-US" b="1"/>
              <a:t>Level I trauma center</a:t>
            </a:r>
            <a:r>
              <a:rPr lang="en-US"/>
              <a:t> for optimal care.</a:t>
            </a:r>
          </a:p>
        </p:txBody>
      </p:sp>
    </p:spTree>
    <p:extLst>
      <p:ext uri="{BB962C8B-B14F-4D97-AF65-F5344CB8AC3E}">
        <p14:creationId xmlns:p14="http://schemas.microsoft.com/office/powerpoint/2010/main" val="2553085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9BBD7-416F-212E-2689-75D72DCD4D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225EF-0321-9E85-5B67-C14F069E1BA6}"/>
              </a:ext>
            </a:extLst>
          </p:cNvPr>
          <p:cNvSpPr>
            <a:spLocks noGrp="1"/>
          </p:cNvSpPr>
          <p:nvPr>
            <p:ph type="title"/>
          </p:nvPr>
        </p:nvSpPr>
        <p:spPr/>
        <p:txBody>
          <a:bodyPr/>
          <a:lstStyle/>
          <a:p>
            <a:r>
              <a:rPr lang="en-US"/>
              <a:t>Prompt engineering (example)</a:t>
            </a:r>
          </a:p>
        </p:txBody>
      </p:sp>
      <p:sp>
        <p:nvSpPr>
          <p:cNvPr id="9" name="Content Placeholder 5">
            <a:extLst>
              <a:ext uri="{FF2B5EF4-FFF2-40B4-BE49-F238E27FC236}">
                <a16:creationId xmlns:a16="http://schemas.microsoft.com/office/drawing/2014/main" id="{5BD72717-E76C-3FCC-20CD-BBD79303F08B}"/>
              </a:ext>
            </a:extLst>
          </p:cNvPr>
          <p:cNvSpPr>
            <a:spLocks noGrp="1"/>
          </p:cNvSpPr>
          <p:nvPr>
            <p:ph idx="1"/>
          </p:nvPr>
        </p:nvSpPr>
        <p:spPr>
          <a:xfrm>
            <a:off x="386080" y="1239520"/>
            <a:ext cx="11430000" cy="4937443"/>
          </a:xfrm>
        </p:spPr>
        <p:txBody>
          <a:bodyPr/>
          <a:lstStyle/>
          <a:p>
            <a:pPr marL="0" indent="0">
              <a:buNone/>
            </a:pPr>
            <a:r>
              <a:rPr lang="en-US"/>
              <a:t>You are designed to help trauma staff make the best decisions for patients at the point of care. You must reference ATLS protocol where applicable. Keep your responses concise and helpful.</a:t>
            </a:r>
          </a:p>
        </p:txBody>
      </p:sp>
    </p:spTree>
    <p:extLst>
      <p:ext uri="{BB962C8B-B14F-4D97-AF65-F5344CB8AC3E}">
        <p14:creationId xmlns:p14="http://schemas.microsoft.com/office/powerpoint/2010/main" val="1459893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889FD-DE46-A7C0-BF29-9F1BDDD25D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2E298-D6A2-11AF-979B-DFB5A34E2DFD}"/>
              </a:ext>
            </a:extLst>
          </p:cNvPr>
          <p:cNvSpPr>
            <a:spLocks noGrp="1"/>
          </p:cNvSpPr>
          <p:nvPr>
            <p:ph type="title"/>
          </p:nvPr>
        </p:nvSpPr>
        <p:spPr/>
        <p:txBody>
          <a:bodyPr/>
          <a:lstStyle/>
          <a:p>
            <a:r>
              <a:rPr lang="en-US"/>
              <a:t>Prompt engineering (example)</a:t>
            </a:r>
          </a:p>
        </p:txBody>
      </p:sp>
      <p:sp>
        <p:nvSpPr>
          <p:cNvPr id="4" name="Content Placeholder 2">
            <a:extLst>
              <a:ext uri="{FF2B5EF4-FFF2-40B4-BE49-F238E27FC236}">
                <a16:creationId xmlns:a16="http://schemas.microsoft.com/office/drawing/2014/main" id="{AEF04540-0FF8-6531-522F-40255856343D}"/>
              </a:ext>
            </a:extLst>
          </p:cNvPr>
          <p:cNvSpPr>
            <a:spLocks noGrp="1"/>
          </p:cNvSpPr>
          <p:nvPr>
            <p:ph idx="1"/>
          </p:nvPr>
        </p:nvSpPr>
        <p:spPr>
          <a:xfrm>
            <a:off x="386080" y="1239520"/>
            <a:ext cx="11430000" cy="1180951"/>
          </a:xfrm>
        </p:spPr>
        <p:txBody>
          <a:bodyPr/>
          <a:lstStyle/>
          <a:p>
            <a:pPr marL="0" indent="0">
              <a:buNone/>
            </a:pPr>
            <a:r>
              <a:rPr lang="en-US" b="1"/>
              <a:t>A 45-year-old male with a blunt force injury to the head, a Glasgow Coma Scale (GCS) of 8, and loss of consciousness (LOC) for over 10 minutes. What trauma level facility should this patient be transferred to?</a:t>
            </a:r>
          </a:p>
        </p:txBody>
      </p:sp>
      <p:sp>
        <p:nvSpPr>
          <p:cNvPr id="5" name="Content Placeholder 2">
            <a:extLst>
              <a:ext uri="{FF2B5EF4-FFF2-40B4-BE49-F238E27FC236}">
                <a16:creationId xmlns:a16="http://schemas.microsoft.com/office/drawing/2014/main" id="{6CBB7157-7DED-0C14-25CD-E2211B3FC73A}"/>
              </a:ext>
            </a:extLst>
          </p:cNvPr>
          <p:cNvSpPr txBox="1">
            <a:spLocks/>
          </p:cNvSpPr>
          <p:nvPr/>
        </p:nvSpPr>
        <p:spPr>
          <a:xfrm>
            <a:off x="381000" y="2599922"/>
            <a:ext cx="11430000" cy="3711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Based on the information provided, the patient has a GCS of 8, which indicates a severe head injury. According to the Advanced Trauma Life Support (ATLS) guidelines, patients with a GCS of 8 or less should be transferred to a Level I trauma center for comprehensive evaluation and management. This level of care is equipped to handle severe traumatic brain injuries and provide the necessary surgical interventions and critical care.</a:t>
            </a:r>
          </a:p>
        </p:txBody>
      </p:sp>
    </p:spTree>
    <p:extLst>
      <p:ext uri="{BB962C8B-B14F-4D97-AF65-F5344CB8AC3E}">
        <p14:creationId xmlns:p14="http://schemas.microsoft.com/office/powerpoint/2010/main" val="1127082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57C27-F6D1-800F-4E05-1EA9270AE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66FA-DA6A-58BA-079F-9987F071C18E}"/>
              </a:ext>
            </a:extLst>
          </p:cNvPr>
          <p:cNvSpPr>
            <a:spLocks noGrp="1"/>
          </p:cNvSpPr>
          <p:nvPr>
            <p:ph type="title"/>
          </p:nvPr>
        </p:nvSpPr>
        <p:spPr/>
        <p:txBody>
          <a:bodyPr/>
          <a:lstStyle/>
          <a:p>
            <a:r>
              <a:rPr lang="en-US"/>
              <a:t>Retrieval Augmented Generation (RAG)</a:t>
            </a:r>
          </a:p>
        </p:txBody>
      </p:sp>
      <p:sp>
        <p:nvSpPr>
          <p:cNvPr id="3" name="Content Placeholder 2">
            <a:extLst>
              <a:ext uri="{FF2B5EF4-FFF2-40B4-BE49-F238E27FC236}">
                <a16:creationId xmlns:a16="http://schemas.microsoft.com/office/drawing/2014/main" id="{3EAA3184-3D78-EB87-5AC7-8EBB08C4ECE5}"/>
              </a:ext>
            </a:extLst>
          </p:cNvPr>
          <p:cNvSpPr>
            <a:spLocks noGrp="1"/>
          </p:cNvSpPr>
          <p:nvPr>
            <p:ph idx="1"/>
          </p:nvPr>
        </p:nvSpPr>
        <p:spPr>
          <a:xfrm>
            <a:off x="386080" y="2252617"/>
            <a:ext cx="5024120" cy="2352766"/>
          </a:xfrm>
        </p:spPr>
        <p:txBody>
          <a:bodyPr>
            <a:normAutofit/>
          </a:bodyPr>
          <a:lstStyle/>
          <a:p>
            <a:r>
              <a:rPr lang="en-US" b="1"/>
              <a:t>When?</a:t>
            </a:r>
            <a:r>
              <a:rPr lang="en-US"/>
              <a:t> Specific context (from files) needs to be given for the desired task</a:t>
            </a:r>
            <a:endParaRPr lang="en-US" b="1"/>
          </a:p>
          <a:p>
            <a:r>
              <a:rPr lang="en-US" b="1"/>
              <a:t>How?</a:t>
            </a:r>
            <a:r>
              <a:rPr lang="en-US"/>
              <a:t> Chunk data and vectorize chunks in a database for quick retrieval</a:t>
            </a:r>
          </a:p>
        </p:txBody>
      </p:sp>
      <p:pic>
        <p:nvPicPr>
          <p:cNvPr id="4" name="Picture 3">
            <a:extLst>
              <a:ext uri="{FF2B5EF4-FFF2-40B4-BE49-F238E27FC236}">
                <a16:creationId xmlns:a16="http://schemas.microsoft.com/office/drawing/2014/main" id="{1DE105E5-B743-4069-8DF7-D038A3BC925E}"/>
              </a:ext>
            </a:extLst>
          </p:cNvPr>
          <p:cNvPicPr>
            <a:picLocks noChangeAspect="1"/>
          </p:cNvPicPr>
          <p:nvPr/>
        </p:nvPicPr>
        <p:blipFill>
          <a:blip r:embed="rId2"/>
          <a:stretch>
            <a:fillRect/>
          </a:stretch>
        </p:blipFill>
        <p:spPr>
          <a:xfrm>
            <a:off x="5410200" y="1239520"/>
            <a:ext cx="6781800" cy="5469037"/>
          </a:xfrm>
          <a:prstGeom prst="rect">
            <a:avLst/>
          </a:prstGeom>
        </p:spPr>
      </p:pic>
      <p:sp>
        <p:nvSpPr>
          <p:cNvPr id="5" name="TextBox 4">
            <a:extLst>
              <a:ext uri="{FF2B5EF4-FFF2-40B4-BE49-F238E27FC236}">
                <a16:creationId xmlns:a16="http://schemas.microsoft.com/office/drawing/2014/main" id="{64662EA2-73C3-C72C-209E-B83DEF3BBD22}"/>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3">
                  <a:extLst>
                    <a:ext uri="{A12FA001-AC4F-418D-AE19-62706E023703}">
                      <ahyp:hlinkClr xmlns:ahyp="http://schemas.microsoft.com/office/drawing/2018/hyperlinkcolor" val="tx"/>
                    </a:ext>
                  </a:extLst>
                </a:hlinkClick>
              </a:rPr>
              <a:t>AI in Plain English</a:t>
            </a:r>
            <a:endParaRPr lang="en-US" sz="1200">
              <a:solidFill>
                <a:schemeClr val="bg2">
                  <a:lumMod val="90000"/>
                </a:schemeClr>
              </a:solidFill>
            </a:endParaRPr>
          </a:p>
        </p:txBody>
      </p:sp>
    </p:spTree>
    <p:extLst>
      <p:ext uri="{BB962C8B-B14F-4D97-AF65-F5344CB8AC3E}">
        <p14:creationId xmlns:p14="http://schemas.microsoft.com/office/powerpoint/2010/main" val="936127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6EF64-F310-5BE1-0B63-0E058796B1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51A0BA-FDEF-1E61-334C-22CADCD42349}"/>
              </a:ext>
            </a:extLst>
          </p:cNvPr>
          <p:cNvSpPr>
            <a:spLocks noGrp="1"/>
          </p:cNvSpPr>
          <p:nvPr>
            <p:ph type="title"/>
          </p:nvPr>
        </p:nvSpPr>
        <p:spPr/>
        <p:txBody>
          <a:bodyPr/>
          <a:lstStyle/>
          <a:p>
            <a:r>
              <a:rPr lang="en-US"/>
              <a:t>Fine-tuning</a:t>
            </a:r>
          </a:p>
        </p:txBody>
      </p:sp>
      <p:sp>
        <p:nvSpPr>
          <p:cNvPr id="3" name="Content Placeholder 2">
            <a:extLst>
              <a:ext uri="{FF2B5EF4-FFF2-40B4-BE49-F238E27FC236}">
                <a16:creationId xmlns:a16="http://schemas.microsoft.com/office/drawing/2014/main" id="{B1C85EC4-5644-B53C-475F-09B8C0778AE2}"/>
              </a:ext>
            </a:extLst>
          </p:cNvPr>
          <p:cNvSpPr>
            <a:spLocks noGrp="1"/>
          </p:cNvSpPr>
          <p:nvPr>
            <p:ph idx="1"/>
          </p:nvPr>
        </p:nvSpPr>
        <p:spPr>
          <a:xfrm>
            <a:off x="386080" y="2252617"/>
            <a:ext cx="5024120" cy="2352766"/>
          </a:xfrm>
        </p:spPr>
        <p:txBody>
          <a:bodyPr>
            <a:normAutofit/>
          </a:bodyPr>
          <a:lstStyle/>
          <a:p>
            <a:r>
              <a:rPr lang="en-US" b="1"/>
              <a:t>When?</a:t>
            </a:r>
            <a:r>
              <a:rPr lang="en-US"/>
              <a:t> Large labeled dataset is available and the task is extremely focused</a:t>
            </a:r>
            <a:endParaRPr lang="en-US" b="1"/>
          </a:p>
          <a:p>
            <a:r>
              <a:rPr lang="en-US" b="1"/>
              <a:t>How?</a:t>
            </a:r>
            <a:r>
              <a:rPr lang="en-US"/>
              <a:t> Pre-trained model is adjusted by changing weights until desired accuracy is achieved</a:t>
            </a:r>
          </a:p>
        </p:txBody>
      </p:sp>
      <p:pic>
        <p:nvPicPr>
          <p:cNvPr id="4" name="Picture 3">
            <a:extLst>
              <a:ext uri="{FF2B5EF4-FFF2-40B4-BE49-F238E27FC236}">
                <a16:creationId xmlns:a16="http://schemas.microsoft.com/office/drawing/2014/main" id="{8F34716B-3D78-E1AE-A0CE-AC906961A579}"/>
              </a:ext>
            </a:extLst>
          </p:cNvPr>
          <p:cNvPicPr>
            <a:picLocks noChangeAspect="1"/>
          </p:cNvPicPr>
          <p:nvPr/>
        </p:nvPicPr>
        <p:blipFill>
          <a:blip r:embed="rId2"/>
          <a:srcRect/>
          <a:stretch/>
        </p:blipFill>
        <p:spPr>
          <a:xfrm>
            <a:off x="5410200" y="2017421"/>
            <a:ext cx="6781800" cy="3913235"/>
          </a:xfrm>
          <a:prstGeom prst="rect">
            <a:avLst/>
          </a:prstGeom>
        </p:spPr>
      </p:pic>
      <p:sp>
        <p:nvSpPr>
          <p:cNvPr id="5" name="TextBox 4">
            <a:extLst>
              <a:ext uri="{FF2B5EF4-FFF2-40B4-BE49-F238E27FC236}">
                <a16:creationId xmlns:a16="http://schemas.microsoft.com/office/drawing/2014/main" id="{24776CCC-13D3-20FF-9512-BAF2B6FE1012}"/>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3">
                  <a:extLst>
                    <a:ext uri="{A12FA001-AC4F-418D-AE19-62706E023703}">
                      <ahyp:hlinkClr xmlns:ahyp="http://schemas.microsoft.com/office/drawing/2018/hyperlinkcolor" val="tx"/>
                    </a:ext>
                  </a:extLst>
                </a:hlinkClick>
              </a:rPr>
              <a:t>Intuitive Tutorials</a:t>
            </a:r>
            <a:endParaRPr lang="en-US" sz="1200">
              <a:solidFill>
                <a:schemeClr val="bg2">
                  <a:lumMod val="90000"/>
                </a:schemeClr>
              </a:solidFill>
            </a:endParaRPr>
          </a:p>
        </p:txBody>
      </p:sp>
    </p:spTree>
    <p:extLst>
      <p:ext uri="{BB962C8B-B14F-4D97-AF65-F5344CB8AC3E}">
        <p14:creationId xmlns:p14="http://schemas.microsoft.com/office/powerpoint/2010/main" val="1318410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00B77-DFC2-C36D-F8B7-B19F5C094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D7F7B-8022-5279-2094-5C85976DFEE3}"/>
              </a:ext>
            </a:extLst>
          </p:cNvPr>
          <p:cNvSpPr>
            <a:spLocks noGrp="1"/>
          </p:cNvSpPr>
          <p:nvPr>
            <p:ph type="title"/>
          </p:nvPr>
        </p:nvSpPr>
        <p:spPr>
          <a:xfrm>
            <a:off x="386080" y="136524"/>
            <a:ext cx="11430000" cy="1235075"/>
          </a:xfrm>
        </p:spPr>
        <p:txBody>
          <a:bodyPr>
            <a:normAutofit/>
          </a:bodyPr>
          <a:lstStyle/>
          <a:p>
            <a:r>
              <a:rPr lang="en-US"/>
              <a:t>Reinforcement Learning through Human Feedback (RLHF)</a:t>
            </a:r>
          </a:p>
        </p:txBody>
      </p:sp>
      <p:sp>
        <p:nvSpPr>
          <p:cNvPr id="3" name="Content Placeholder 2">
            <a:extLst>
              <a:ext uri="{FF2B5EF4-FFF2-40B4-BE49-F238E27FC236}">
                <a16:creationId xmlns:a16="http://schemas.microsoft.com/office/drawing/2014/main" id="{1914F2AC-C9E2-122A-18C2-66D7E706ACB6}"/>
              </a:ext>
            </a:extLst>
          </p:cNvPr>
          <p:cNvSpPr>
            <a:spLocks noGrp="1"/>
          </p:cNvSpPr>
          <p:nvPr>
            <p:ph idx="1"/>
          </p:nvPr>
        </p:nvSpPr>
        <p:spPr>
          <a:xfrm>
            <a:off x="386080" y="2606674"/>
            <a:ext cx="5024120" cy="2352766"/>
          </a:xfrm>
        </p:spPr>
        <p:txBody>
          <a:bodyPr>
            <a:normAutofit/>
          </a:bodyPr>
          <a:lstStyle/>
          <a:p>
            <a:r>
              <a:rPr lang="en-US" b="1"/>
              <a:t>When?</a:t>
            </a:r>
            <a:r>
              <a:rPr lang="en-US"/>
              <a:t> High-level of accuracy needed for task and inputs a highly variable</a:t>
            </a:r>
            <a:endParaRPr lang="en-US" b="1"/>
          </a:p>
          <a:p>
            <a:r>
              <a:rPr lang="en-US" b="1"/>
              <a:t>How?</a:t>
            </a:r>
            <a:r>
              <a:rPr lang="en-US"/>
              <a:t> Human feedback updates weights of pre-trained model</a:t>
            </a:r>
          </a:p>
        </p:txBody>
      </p:sp>
      <p:pic>
        <p:nvPicPr>
          <p:cNvPr id="4" name="Picture 3">
            <a:extLst>
              <a:ext uri="{FF2B5EF4-FFF2-40B4-BE49-F238E27FC236}">
                <a16:creationId xmlns:a16="http://schemas.microsoft.com/office/drawing/2014/main" id="{5C74A6A9-2485-C61B-F519-F2CC262D6E61}"/>
              </a:ext>
            </a:extLst>
          </p:cNvPr>
          <p:cNvPicPr>
            <a:picLocks noChangeAspect="1"/>
          </p:cNvPicPr>
          <p:nvPr/>
        </p:nvPicPr>
        <p:blipFill>
          <a:blip r:embed="rId2"/>
          <a:srcRect/>
          <a:stretch/>
        </p:blipFill>
        <p:spPr>
          <a:xfrm>
            <a:off x="5410200" y="1371599"/>
            <a:ext cx="6792686" cy="5127172"/>
          </a:xfrm>
          <a:prstGeom prst="rect">
            <a:avLst/>
          </a:prstGeom>
        </p:spPr>
      </p:pic>
      <p:sp>
        <p:nvSpPr>
          <p:cNvPr id="5" name="TextBox 4">
            <a:extLst>
              <a:ext uri="{FF2B5EF4-FFF2-40B4-BE49-F238E27FC236}">
                <a16:creationId xmlns:a16="http://schemas.microsoft.com/office/drawing/2014/main" id="{35F8A8E0-685F-88D1-8BFE-E35E1DE52FB1}"/>
              </a:ext>
            </a:extLst>
          </p:cNvPr>
          <p:cNvSpPr txBox="1"/>
          <p:nvPr/>
        </p:nvSpPr>
        <p:spPr>
          <a:xfrm>
            <a:off x="0" y="6582975"/>
            <a:ext cx="6096000" cy="276999"/>
          </a:xfrm>
          <a:prstGeom prst="rect">
            <a:avLst/>
          </a:prstGeom>
          <a:noFill/>
        </p:spPr>
        <p:txBody>
          <a:bodyPr wrap="square" rtlCol="0">
            <a:spAutoFit/>
          </a:bodyPr>
          <a:lstStyle/>
          <a:p>
            <a:pPr algn="just"/>
            <a:r>
              <a:rPr lang="en-US" sz="1200" err="1">
                <a:solidFill>
                  <a:schemeClr val="bg2">
                    <a:lumMod val="90000"/>
                  </a:schemeClr>
                </a:solidFill>
                <a:hlinkClick r:id="rId3">
                  <a:extLst>
                    <a:ext uri="{A12FA001-AC4F-418D-AE19-62706E023703}">
                      <ahyp:hlinkClr xmlns:ahyp="http://schemas.microsoft.com/office/drawing/2018/hyperlinkcolor" val="tx"/>
                    </a:ext>
                  </a:extLst>
                </a:hlinkClick>
              </a:rPr>
              <a:t>HuggingFace</a:t>
            </a:r>
            <a:endParaRPr lang="en-US" sz="1200">
              <a:solidFill>
                <a:schemeClr val="bg2">
                  <a:lumMod val="90000"/>
                </a:schemeClr>
              </a:solidFill>
            </a:endParaRPr>
          </a:p>
        </p:txBody>
      </p:sp>
    </p:spTree>
    <p:extLst>
      <p:ext uri="{BB962C8B-B14F-4D97-AF65-F5344CB8AC3E}">
        <p14:creationId xmlns:p14="http://schemas.microsoft.com/office/powerpoint/2010/main" val="4163456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1E8F1-6D7A-BC63-672D-AE95F7396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28283-A601-EB3B-2060-5A0DD22143D8}"/>
              </a:ext>
            </a:extLst>
          </p:cNvPr>
          <p:cNvSpPr>
            <a:spLocks noGrp="1"/>
          </p:cNvSpPr>
          <p:nvPr>
            <p:ph type="title"/>
          </p:nvPr>
        </p:nvSpPr>
        <p:spPr/>
        <p:txBody>
          <a:bodyPr/>
          <a:lstStyle/>
          <a:p>
            <a:r>
              <a:rPr lang="en-US"/>
              <a:t>Practical steps to get started</a:t>
            </a:r>
          </a:p>
        </p:txBody>
      </p:sp>
      <p:sp>
        <p:nvSpPr>
          <p:cNvPr id="3" name="Text Placeholder 2">
            <a:extLst>
              <a:ext uri="{FF2B5EF4-FFF2-40B4-BE49-F238E27FC236}">
                <a16:creationId xmlns:a16="http://schemas.microsoft.com/office/drawing/2014/main" id="{2D2DA443-8E8B-81EF-1A93-C5F62EC5D6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09562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A19-467B-D84A-0391-569B408D7704}"/>
              </a:ext>
            </a:extLst>
          </p:cNvPr>
          <p:cNvSpPr>
            <a:spLocks noGrp="1"/>
          </p:cNvSpPr>
          <p:nvPr>
            <p:ph type="title"/>
          </p:nvPr>
        </p:nvSpPr>
        <p:spPr/>
        <p:txBody>
          <a:bodyPr/>
          <a:lstStyle/>
          <a:p>
            <a:r>
              <a:rPr lang="en-US"/>
              <a:t>Overview</a:t>
            </a:r>
          </a:p>
        </p:txBody>
      </p:sp>
      <p:sp>
        <p:nvSpPr>
          <p:cNvPr id="3" name="Text Placeholder 2">
            <a:extLst>
              <a:ext uri="{FF2B5EF4-FFF2-40B4-BE49-F238E27FC236}">
                <a16:creationId xmlns:a16="http://schemas.microsoft.com/office/drawing/2014/main" id="{43FE8F97-A221-6173-BCC9-52EF541F623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778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9BA-2C4E-9EFE-D649-F7D7CBDD2D69}"/>
              </a:ext>
            </a:extLst>
          </p:cNvPr>
          <p:cNvSpPr>
            <a:spLocks noGrp="1"/>
          </p:cNvSpPr>
          <p:nvPr>
            <p:ph type="title"/>
          </p:nvPr>
        </p:nvSpPr>
        <p:spPr/>
        <p:txBody>
          <a:bodyPr>
            <a:normAutofit/>
          </a:bodyPr>
          <a:lstStyle/>
          <a:p>
            <a:r>
              <a:rPr lang="en-US"/>
              <a:t>3 Ways to Start Using Generative AI</a:t>
            </a:r>
          </a:p>
        </p:txBody>
      </p:sp>
      <p:sp>
        <p:nvSpPr>
          <p:cNvPr id="3" name="Content Placeholder 2">
            <a:extLst>
              <a:ext uri="{FF2B5EF4-FFF2-40B4-BE49-F238E27FC236}">
                <a16:creationId xmlns:a16="http://schemas.microsoft.com/office/drawing/2014/main" id="{91485290-F81F-1586-830D-29FEB9DE72E9}"/>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b="1">
                <a:latin typeface="Helvetica"/>
                <a:cs typeface="Helvetica"/>
              </a:rPr>
              <a:t>No Code or Playground</a:t>
            </a:r>
          </a:p>
          <a:p>
            <a:pPr marL="914400" lvl="1" indent="-457200">
              <a:buFont typeface="Courier New" panose="020B0604020202020204" pitchFamily="34" charset="0"/>
              <a:buChar char="o"/>
            </a:pPr>
            <a:r>
              <a:rPr lang="en-US">
                <a:latin typeface="Helvetica"/>
                <a:cs typeface="Helvetica"/>
              </a:rPr>
              <a:t>Pre-trained models or no-code playgrounds through web interfaces</a:t>
            </a:r>
          </a:p>
          <a:p>
            <a:pPr marL="914400" lvl="1" indent="-457200">
              <a:buFont typeface="Courier New" panose="020B0604020202020204" pitchFamily="34" charset="0"/>
              <a:buChar char="o"/>
            </a:pPr>
            <a:r>
              <a:rPr lang="en-US">
                <a:latin typeface="Helvetica"/>
                <a:cs typeface="Helvetica"/>
              </a:rPr>
              <a:t>ChatGPT web interface, Teachable Machine, etc.</a:t>
            </a:r>
          </a:p>
          <a:p>
            <a:pPr marL="457200" indent="-457200">
              <a:buAutoNum type="arabicPeriod"/>
            </a:pPr>
            <a:r>
              <a:rPr lang="en-US" b="1">
                <a:latin typeface="Helvetica"/>
                <a:cs typeface="Helvetica"/>
              </a:rPr>
              <a:t>Prototypes or Demo Applications</a:t>
            </a:r>
          </a:p>
          <a:p>
            <a:pPr marL="914400" lvl="1" indent="-457200">
              <a:buFont typeface="Courier New"/>
              <a:buChar char="o"/>
            </a:pPr>
            <a:r>
              <a:rPr lang="en-US">
                <a:latin typeface="Helvetica"/>
                <a:cs typeface="Helvetica"/>
              </a:rPr>
              <a:t>Python environments using APIs (OpenAI, Gemini, etc.) or open-source models</a:t>
            </a:r>
          </a:p>
          <a:p>
            <a:pPr marL="914400" lvl="1" indent="-457200">
              <a:buFont typeface="Courier New"/>
              <a:buChar char="o"/>
            </a:pPr>
            <a:r>
              <a:rPr lang="en-US" err="1">
                <a:latin typeface="Helvetica"/>
                <a:cs typeface="Helvetica"/>
              </a:rPr>
              <a:t>Jupyter</a:t>
            </a:r>
            <a:r>
              <a:rPr lang="en-US">
                <a:latin typeface="Helvetica"/>
                <a:cs typeface="Helvetica"/>
              </a:rPr>
              <a:t> or Google </a:t>
            </a:r>
            <a:r>
              <a:rPr lang="en-US" err="1">
                <a:latin typeface="Helvetica"/>
                <a:cs typeface="Helvetica"/>
              </a:rPr>
              <a:t>Colab</a:t>
            </a:r>
            <a:r>
              <a:rPr lang="en-US">
                <a:latin typeface="Helvetica"/>
                <a:cs typeface="Helvetica"/>
              </a:rPr>
              <a:t> Notebooks with corresponding Python packages for each model</a:t>
            </a:r>
          </a:p>
          <a:p>
            <a:pPr marL="457200" indent="-457200">
              <a:buAutoNum type="arabicPeriod"/>
            </a:pPr>
            <a:r>
              <a:rPr lang="en-US" b="1">
                <a:latin typeface="Helvetica"/>
                <a:cs typeface="Helvetica"/>
              </a:rPr>
              <a:t>Production Level Applications</a:t>
            </a:r>
          </a:p>
          <a:p>
            <a:pPr marL="914400" lvl="1" indent="-457200">
              <a:buFont typeface="Courier New" panose="020B0604020202020204" pitchFamily="34" charset="0"/>
              <a:buChar char="o"/>
            </a:pPr>
            <a:r>
              <a:rPr lang="en-US">
                <a:latin typeface="Helvetica"/>
                <a:cs typeface="Helvetica"/>
              </a:rPr>
              <a:t>Build software pipelines with CI, testing, authentication, etc. </a:t>
            </a:r>
          </a:p>
          <a:p>
            <a:pPr marL="914400" lvl="1" indent="-457200">
              <a:buFont typeface="Courier New" panose="020B0604020202020204" pitchFamily="34" charset="0"/>
              <a:buChar char="o"/>
            </a:pPr>
            <a:r>
              <a:rPr lang="en-US" err="1">
                <a:latin typeface="Helvetica"/>
                <a:cs typeface="Helvetica"/>
              </a:rPr>
              <a:t>LangChain</a:t>
            </a:r>
            <a:r>
              <a:rPr lang="en-US">
                <a:latin typeface="Helvetica"/>
                <a:cs typeface="Helvetica"/>
              </a:rPr>
              <a:t>, </a:t>
            </a:r>
            <a:r>
              <a:rPr lang="en-US" err="1">
                <a:latin typeface="Helvetica"/>
                <a:cs typeface="Helvetica"/>
              </a:rPr>
              <a:t>Vercel</a:t>
            </a:r>
            <a:r>
              <a:rPr lang="en-US">
                <a:latin typeface="Helvetica"/>
                <a:cs typeface="Helvetica"/>
              </a:rPr>
              <a:t> AI SDK, </a:t>
            </a:r>
            <a:r>
              <a:rPr lang="en-US" err="1">
                <a:latin typeface="Helvetica"/>
                <a:cs typeface="Helvetica"/>
              </a:rPr>
              <a:t>Auth.js</a:t>
            </a:r>
            <a:r>
              <a:rPr lang="en-US">
                <a:latin typeface="Helvetica"/>
                <a:cs typeface="Helvetica"/>
              </a:rPr>
              <a:t>, </a:t>
            </a:r>
            <a:r>
              <a:rPr lang="en-US" err="1">
                <a:latin typeface="Helvetica"/>
                <a:cs typeface="Helvetica"/>
              </a:rPr>
              <a:t>FastAPI</a:t>
            </a:r>
            <a:r>
              <a:rPr lang="en-US">
                <a:latin typeface="Helvetica"/>
                <a:cs typeface="Helvetica"/>
              </a:rPr>
              <a:t>, etc.</a:t>
            </a:r>
            <a:endParaRPr lang="en-US">
              <a:cs typeface="Helvetica" pitchFamily="2" charset="0"/>
            </a:endParaRPr>
          </a:p>
        </p:txBody>
      </p:sp>
    </p:spTree>
    <p:extLst>
      <p:ext uri="{BB962C8B-B14F-4D97-AF65-F5344CB8AC3E}">
        <p14:creationId xmlns:p14="http://schemas.microsoft.com/office/powerpoint/2010/main" val="389404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BFB66-3068-81E8-8BA6-B73D98AFCC5A}"/>
              </a:ext>
            </a:extLst>
          </p:cNvPr>
          <p:cNvSpPr>
            <a:spLocks noGrp="1"/>
          </p:cNvSpPr>
          <p:nvPr>
            <p:ph type="title"/>
          </p:nvPr>
        </p:nvSpPr>
        <p:spPr/>
        <p:txBody>
          <a:bodyPr/>
          <a:lstStyle/>
          <a:p>
            <a:r>
              <a:rPr lang="en-US"/>
              <a:t>ChatGPT Playground</a:t>
            </a:r>
          </a:p>
        </p:txBody>
      </p:sp>
      <p:pic>
        <p:nvPicPr>
          <p:cNvPr id="7" name="Picture 6">
            <a:hlinkClick r:id="rId2"/>
            <a:extLst>
              <a:ext uri="{FF2B5EF4-FFF2-40B4-BE49-F238E27FC236}">
                <a16:creationId xmlns:a16="http://schemas.microsoft.com/office/drawing/2014/main" id="{0CE44637-F5F4-BED8-F745-621A92323D16}"/>
              </a:ext>
            </a:extLst>
          </p:cNvPr>
          <p:cNvPicPr>
            <a:picLocks noChangeAspect="1"/>
          </p:cNvPicPr>
          <p:nvPr/>
        </p:nvPicPr>
        <p:blipFill>
          <a:blip r:embed="rId3"/>
          <a:srcRect/>
          <a:stretch/>
        </p:blipFill>
        <p:spPr>
          <a:xfrm>
            <a:off x="1504134" y="913530"/>
            <a:ext cx="9183731" cy="5944470"/>
          </a:xfrm>
          <a:prstGeom prst="rect">
            <a:avLst/>
          </a:prstGeom>
        </p:spPr>
      </p:pic>
    </p:spTree>
    <p:extLst>
      <p:ext uri="{BB962C8B-B14F-4D97-AF65-F5344CB8AC3E}">
        <p14:creationId xmlns:p14="http://schemas.microsoft.com/office/powerpoint/2010/main" val="3895874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C9E69-E65A-C177-6A37-30042EA9E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76895-3982-5B42-E2F1-7E3A23887510}"/>
              </a:ext>
            </a:extLst>
          </p:cNvPr>
          <p:cNvSpPr>
            <a:spLocks noGrp="1"/>
          </p:cNvSpPr>
          <p:nvPr>
            <p:ph type="title"/>
          </p:nvPr>
        </p:nvSpPr>
        <p:spPr/>
        <p:txBody>
          <a:bodyPr/>
          <a:lstStyle/>
          <a:p>
            <a:r>
              <a:rPr lang="en-US"/>
              <a:t>AlphaFold Server</a:t>
            </a:r>
          </a:p>
        </p:txBody>
      </p:sp>
      <p:pic>
        <p:nvPicPr>
          <p:cNvPr id="7" name="Picture 6">
            <a:hlinkClick r:id="rId2"/>
            <a:extLst>
              <a:ext uri="{FF2B5EF4-FFF2-40B4-BE49-F238E27FC236}">
                <a16:creationId xmlns:a16="http://schemas.microsoft.com/office/drawing/2014/main" id="{E389B3C4-7C69-17D5-0A43-291714081B07}"/>
              </a:ext>
            </a:extLst>
          </p:cNvPr>
          <p:cNvPicPr>
            <a:picLocks noChangeAspect="1"/>
          </p:cNvPicPr>
          <p:nvPr/>
        </p:nvPicPr>
        <p:blipFill>
          <a:blip r:embed="rId3"/>
          <a:srcRect/>
          <a:stretch/>
        </p:blipFill>
        <p:spPr>
          <a:xfrm>
            <a:off x="1504134" y="913530"/>
            <a:ext cx="9183731" cy="5944469"/>
          </a:xfrm>
          <a:prstGeom prst="rect">
            <a:avLst/>
          </a:prstGeom>
        </p:spPr>
      </p:pic>
    </p:spTree>
    <p:extLst>
      <p:ext uri="{BB962C8B-B14F-4D97-AF65-F5344CB8AC3E}">
        <p14:creationId xmlns:p14="http://schemas.microsoft.com/office/powerpoint/2010/main" val="4181907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16C8-C996-66C1-39F8-BBFE04A4C2FA}"/>
              </a:ext>
            </a:extLst>
          </p:cNvPr>
          <p:cNvSpPr>
            <a:spLocks noGrp="1"/>
          </p:cNvSpPr>
          <p:nvPr>
            <p:ph type="title"/>
          </p:nvPr>
        </p:nvSpPr>
        <p:spPr/>
        <p:txBody>
          <a:bodyPr/>
          <a:lstStyle/>
          <a:p>
            <a:r>
              <a:rPr lang="en-US"/>
              <a:t>Python LLM API Example</a:t>
            </a:r>
          </a:p>
        </p:txBody>
      </p:sp>
      <p:pic>
        <p:nvPicPr>
          <p:cNvPr id="4" name="Picture 3">
            <a:hlinkClick r:id="rId2"/>
            <a:extLst>
              <a:ext uri="{FF2B5EF4-FFF2-40B4-BE49-F238E27FC236}">
                <a16:creationId xmlns:a16="http://schemas.microsoft.com/office/drawing/2014/main" id="{5282446F-F684-C0F0-6161-9350CD12F985}"/>
              </a:ext>
            </a:extLst>
          </p:cNvPr>
          <p:cNvPicPr>
            <a:picLocks noChangeAspect="1"/>
          </p:cNvPicPr>
          <p:nvPr/>
        </p:nvPicPr>
        <p:blipFill>
          <a:blip r:embed="rId3"/>
          <a:srcRect/>
          <a:stretch/>
        </p:blipFill>
        <p:spPr>
          <a:xfrm>
            <a:off x="1504134" y="913530"/>
            <a:ext cx="9183730" cy="5944469"/>
          </a:xfrm>
          <a:prstGeom prst="rect">
            <a:avLst/>
          </a:prstGeom>
        </p:spPr>
      </p:pic>
    </p:spTree>
    <p:extLst>
      <p:ext uri="{BB962C8B-B14F-4D97-AF65-F5344CB8AC3E}">
        <p14:creationId xmlns:p14="http://schemas.microsoft.com/office/powerpoint/2010/main" val="2994584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FC95-1FA4-79A2-7914-4D83E316245F}"/>
              </a:ext>
            </a:extLst>
          </p:cNvPr>
          <p:cNvSpPr>
            <a:spLocks noGrp="1"/>
          </p:cNvSpPr>
          <p:nvPr>
            <p:ph type="title"/>
          </p:nvPr>
        </p:nvSpPr>
        <p:spPr/>
        <p:txBody>
          <a:bodyPr/>
          <a:lstStyle/>
          <a:p>
            <a:r>
              <a:rPr lang="en-US" err="1"/>
              <a:t>TraumaX</a:t>
            </a:r>
            <a:r>
              <a:rPr lang="en-US"/>
              <a:t> Example</a:t>
            </a:r>
          </a:p>
        </p:txBody>
      </p:sp>
      <p:pic>
        <p:nvPicPr>
          <p:cNvPr id="4" name="Picture 3">
            <a:hlinkClick r:id="rId2"/>
            <a:extLst>
              <a:ext uri="{FF2B5EF4-FFF2-40B4-BE49-F238E27FC236}">
                <a16:creationId xmlns:a16="http://schemas.microsoft.com/office/drawing/2014/main" id="{1557C53E-0C34-6CB7-1577-D9944FF64EA0}"/>
              </a:ext>
            </a:extLst>
          </p:cNvPr>
          <p:cNvPicPr>
            <a:picLocks noChangeAspect="1"/>
          </p:cNvPicPr>
          <p:nvPr/>
        </p:nvPicPr>
        <p:blipFill>
          <a:blip r:embed="rId3"/>
          <a:srcRect/>
          <a:stretch/>
        </p:blipFill>
        <p:spPr>
          <a:xfrm>
            <a:off x="1504134" y="913530"/>
            <a:ext cx="9183730" cy="5944469"/>
          </a:xfrm>
          <a:prstGeom prst="rect">
            <a:avLst/>
          </a:prstGeom>
        </p:spPr>
      </p:pic>
    </p:spTree>
    <p:extLst>
      <p:ext uri="{BB962C8B-B14F-4D97-AF65-F5344CB8AC3E}">
        <p14:creationId xmlns:p14="http://schemas.microsoft.com/office/powerpoint/2010/main" val="1313981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D0B8B-C579-7B19-7445-BAC2A04EC2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20286-A0B7-26B6-1DA1-8671FF70ADDF}"/>
              </a:ext>
            </a:extLst>
          </p:cNvPr>
          <p:cNvSpPr>
            <a:spLocks noGrp="1"/>
          </p:cNvSpPr>
          <p:nvPr>
            <p:ph type="title"/>
          </p:nvPr>
        </p:nvSpPr>
        <p:spPr/>
        <p:txBody>
          <a:bodyPr/>
          <a:lstStyle/>
          <a:p>
            <a:r>
              <a:rPr lang="en-US"/>
              <a:t>Pitfalls and considerations</a:t>
            </a:r>
          </a:p>
        </p:txBody>
      </p:sp>
      <p:sp>
        <p:nvSpPr>
          <p:cNvPr id="3" name="Text Placeholder 2">
            <a:extLst>
              <a:ext uri="{FF2B5EF4-FFF2-40B4-BE49-F238E27FC236}">
                <a16:creationId xmlns:a16="http://schemas.microsoft.com/office/drawing/2014/main" id="{AD03D30B-FF6B-B022-3D59-17DD562AC7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25168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65C4E-2EB8-C378-195D-520DFDCE2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1112D-6818-873D-E736-326DB4028DB8}"/>
              </a:ext>
            </a:extLst>
          </p:cNvPr>
          <p:cNvSpPr>
            <a:spLocks noGrp="1"/>
          </p:cNvSpPr>
          <p:nvPr>
            <p:ph type="title"/>
          </p:nvPr>
        </p:nvSpPr>
        <p:spPr/>
        <p:txBody>
          <a:bodyPr/>
          <a:lstStyle/>
          <a:p>
            <a:r>
              <a:rPr lang="en-US"/>
              <a:t>Common Pitfalls</a:t>
            </a:r>
          </a:p>
        </p:txBody>
      </p:sp>
      <p:sp>
        <p:nvSpPr>
          <p:cNvPr id="3" name="Content Placeholder 2">
            <a:extLst>
              <a:ext uri="{FF2B5EF4-FFF2-40B4-BE49-F238E27FC236}">
                <a16:creationId xmlns:a16="http://schemas.microsoft.com/office/drawing/2014/main" id="{44375297-DD98-1D8C-DB46-6E49FD53FB0F}"/>
              </a:ext>
            </a:extLst>
          </p:cNvPr>
          <p:cNvSpPr>
            <a:spLocks noGrp="1"/>
          </p:cNvSpPr>
          <p:nvPr>
            <p:ph idx="1"/>
          </p:nvPr>
        </p:nvSpPr>
        <p:spPr/>
        <p:txBody>
          <a:bodyPr/>
          <a:lstStyle/>
          <a:p>
            <a:r>
              <a:rPr lang="en-US" b="1"/>
              <a:t>Using generative models when you just need classification</a:t>
            </a:r>
            <a:r>
              <a:rPr lang="en-US"/>
              <a:t>: Generative model adds complexity (cost) and risk without improving outcome</a:t>
            </a:r>
          </a:p>
        </p:txBody>
      </p:sp>
    </p:spTree>
    <p:extLst>
      <p:ext uri="{BB962C8B-B14F-4D97-AF65-F5344CB8AC3E}">
        <p14:creationId xmlns:p14="http://schemas.microsoft.com/office/powerpoint/2010/main" val="1344533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3DFF5-0639-EF7E-8DB4-9DFA86772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A96D9-CBB0-08D7-C668-6DA77EBA7E58}"/>
              </a:ext>
            </a:extLst>
          </p:cNvPr>
          <p:cNvSpPr>
            <a:spLocks noGrp="1"/>
          </p:cNvSpPr>
          <p:nvPr>
            <p:ph type="title"/>
          </p:nvPr>
        </p:nvSpPr>
        <p:spPr/>
        <p:txBody>
          <a:bodyPr/>
          <a:lstStyle/>
          <a:p>
            <a:r>
              <a:rPr lang="en-US"/>
              <a:t>Common Pitfalls</a:t>
            </a:r>
          </a:p>
        </p:txBody>
      </p:sp>
      <p:sp>
        <p:nvSpPr>
          <p:cNvPr id="3" name="Content Placeholder 2">
            <a:extLst>
              <a:ext uri="{FF2B5EF4-FFF2-40B4-BE49-F238E27FC236}">
                <a16:creationId xmlns:a16="http://schemas.microsoft.com/office/drawing/2014/main" id="{3613AE2A-F1AB-3535-6055-31157E3B99A7}"/>
              </a:ext>
            </a:extLst>
          </p:cNvPr>
          <p:cNvSpPr>
            <a:spLocks noGrp="1"/>
          </p:cNvSpPr>
          <p:nvPr>
            <p:ph idx="1"/>
          </p:nvPr>
        </p:nvSpPr>
        <p:spPr/>
        <p:txBody>
          <a:bodyPr/>
          <a:lstStyle/>
          <a:p>
            <a:r>
              <a:rPr lang="en-US" b="1">
                <a:solidFill>
                  <a:schemeClr val="bg2">
                    <a:lumMod val="90000"/>
                  </a:schemeClr>
                </a:solidFill>
              </a:rPr>
              <a:t>Using generative models when you just need classification</a:t>
            </a:r>
            <a:r>
              <a:rPr lang="en-US">
                <a:solidFill>
                  <a:schemeClr val="bg2">
                    <a:lumMod val="90000"/>
                  </a:schemeClr>
                </a:solidFill>
              </a:rPr>
              <a:t>: Generative model adds complexity (cost) and risk without improving outcome</a:t>
            </a:r>
          </a:p>
          <a:p>
            <a:r>
              <a:rPr lang="en-US" b="1"/>
              <a:t>Replacing real-world validation with synthetic data</a:t>
            </a:r>
            <a:r>
              <a:rPr lang="en-US"/>
              <a:t>: Synthetic examples cannot fully replace real clinical/experimental data </a:t>
            </a:r>
          </a:p>
        </p:txBody>
      </p:sp>
    </p:spTree>
    <p:extLst>
      <p:ext uri="{BB962C8B-B14F-4D97-AF65-F5344CB8AC3E}">
        <p14:creationId xmlns:p14="http://schemas.microsoft.com/office/powerpoint/2010/main" val="137061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5E9C8-4241-EEAF-F5DE-B2101B6E31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A26F8-AE9E-12F4-A61F-E15E1047499E}"/>
              </a:ext>
            </a:extLst>
          </p:cNvPr>
          <p:cNvSpPr>
            <a:spLocks noGrp="1"/>
          </p:cNvSpPr>
          <p:nvPr>
            <p:ph type="title"/>
          </p:nvPr>
        </p:nvSpPr>
        <p:spPr/>
        <p:txBody>
          <a:bodyPr/>
          <a:lstStyle/>
          <a:p>
            <a:r>
              <a:rPr lang="en-US"/>
              <a:t>Common Pitfalls</a:t>
            </a:r>
          </a:p>
        </p:txBody>
      </p:sp>
      <p:sp>
        <p:nvSpPr>
          <p:cNvPr id="3" name="Content Placeholder 2">
            <a:extLst>
              <a:ext uri="{FF2B5EF4-FFF2-40B4-BE49-F238E27FC236}">
                <a16:creationId xmlns:a16="http://schemas.microsoft.com/office/drawing/2014/main" id="{23A7F8FE-21EE-028A-8CA1-A7D42211AE13}"/>
              </a:ext>
            </a:extLst>
          </p:cNvPr>
          <p:cNvSpPr>
            <a:spLocks noGrp="1"/>
          </p:cNvSpPr>
          <p:nvPr>
            <p:ph idx="1"/>
          </p:nvPr>
        </p:nvSpPr>
        <p:spPr/>
        <p:txBody>
          <a:bodyPr/>
          <a:lstStyle/>
          <a:p>
            <a:r>
              <a:rPr lang="en-US" b="1">
                <a:solidFill>
                  <a:schemeClr val="bg2">
                    <a:lumMod val="90000"/>
                  </a:schemeClr>
                </a:solidFill>
              </a:rPr>
              <a:t>Using generative models when you just need classification</a:t>
            </a:r>
            <a:r>
              <a:rPr lang="en-US">
                <a:solidFill>
                  <a:schemeClr val="bg2">
                    <a:lumMod val="90000"/>
                  </a:schemeClr>
                </a:solidFill>
              </a:rPr>
              <a:t>: Generative model adds complexity (cost) and risk without improving outcome</a:t>
            </a:r>
          </a:p>
          <a:p>
            <a:r>
              <a:rPr lang="en-US" b="1">
                <a:solidFill>
                  <a:schemeClr val="bg2">
                    <a:lumMod val="90000"/>
                  </a:schemeClr>
                </a:solidFill>
              </a:rPr>
              <a:t>Replacing real-world validation with synthetic data</a:t>
            </a:r>
            <a:r>
              <a:rPr lang="en-US">
                <a:solidFill>
                  <a:schemeClr val="bg2">
                    <a:lumMod val="90000"/>
                  </a:schemeClr>
                </a:solidFill>
              </a:rPr>
              <a:t>: Synthetic examples cannot fully replace real clinical/experimental data</a:t>
            </a:r>
          </a:p>
          <a:p>
            <a:r>
              <a:rPr lang="en-US" b="1"/>
              <a:t>Assuming generated outputs are reliable (copy/pasting a source from ChatGPT)</a:t>
            </a:r>
            <a:r>
              <a:rPr lang="en-US"/>
              <a:t>: Models can "hallucinate", producing convincing but incorrect outputs</a:t>
            </a:r>
          </a:p>
        </p:txBody>
      </p:sp>
    </p:spTree>
    <p:extLst>
      <p:ext uri="{BB962C8B-B14F-4D97-AF65-F5344CB8AC3E}">
        <p14:creationId xmlns:p14="http://schemas.microsoft.com/office/powerpoint/2010/main" val="92135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5C451-B100-ABA0-FDAD-0791D98F3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E48003-538C-27ED-EE19-93E2037ADADE}"/>
              </a:ext>
            </a:extLst>
          </p:cNvPr>
          <p:cNvSpPr>
            <a:spLocks noGrp="1"/>
          </p:cNvSpPr>
          <p:nvPr>
            <p:ph type="title"/>
          </p:nvPr>
        </p:nvSpPr>
        <p:spPr/>
        <p:txBody>
          <a:bodyPr/>
          <a:lstStyle/>
          <a:p>
            <a:r>
              <a:rPr lang="en-US"/>
              <a:t>Common Pitfalls</a:t>
            </a:r>
          </a:p>
        </p:txBody>
      </p:sp>
      <p:sp>
        <p:nvSpPr>
          <p:cNvPr id="3" name="Content Placeholder 2">
            <a:extLst>
              <a:ext uri="{FF2B5EF4-FFF2-40B4-BE49-F238E27FC236}">
                <a16:creationId xmlns:a16="http://schemas.microsoft.com/office/drawing/2014/main" id="{89209F84-9126-C88A-02E6-CA279431BA7B}"/>
              </a:ext>
            </a:extLst>
          </p:cNvPr>
          <p:cNvSpPr>
            <a:spLocks noGrp="1"/>
          </p:cNvSpPr>
          <p:nvPr>
            <p:ph idx="1"/>
          </p:nvPr>
        </p:nvSpPr>
        <p:spPr/>
        <p:txBody>
          <a:bodyPr/>
          <a:lstStyle/>
          <a:p>
            <a:r>
              <a:rPr lang="en-US" b="1">
                <a:solidFill>
                  <a:schemeClr val="bg2">
                    <a:lumMod val="90000"/>
                  </a:schemeClr>
                </a:solidFill>
              </a:rPr>
              <a:t>Using generative models when you just need classification</a:t>
            </a:r>
            <a:r>
              <a:rPr lang="en-US">
                <a:solidFill>
                  <a:schemeClr val="bg2">
                    <a:lumMod val="90000"/>
                  </a:schemeClr>
                </a:solidFill>
              </a:rPr>
              <a:t>: Generative model adds complexity (cost) and risk without improving outcome</a:t>
            </a:r>
          </a:p>
          <a:p>
            <a:r>
              <a:rPr lang="en-US" b="1">
                <a:solidFill>
                  <a:schemeClr val="bg2">
                    <a:lumMod val="90000"/>
                  </a:schemeClr>
                </a:solidFill>
              </a:rPr>
              <a:t>Replacing real-world validation with synthetic data</a:t>
            </a:r>
            <a:r>
              <a:rPr lang="en-US">
                <a:solidFill>
                  <a:schemeClr val="bg2">
                    <a:lumMod val="90000"/>
                  </a:schemeClr>
                </a:solidFill>
              </a:rPr>
              <a:t>: Synthetic examples cannot fully replace real clinical/experimental data</a:t>
            </a:r>
          </a:p>
          <a:p>
            <a:r>
              <a:rPr lang="en-US" b="1">
                <a:solidFill>
                  <a:schemeClr val="bg2">
                    <a:lumMod val="90000"/>
                  </a:schemeClr>
                </a:solidFill>
              </a:rPr>
              <a:t>Assuming generated outputs are reliable (copy/pasting a source from ChatGPT)</a:t>
            </a:r>
            <a:r>
              <a:rPr lang="en-US">
                <a:solidFill>
                  <a:schemeClr val="bg2">
                    <a:lumMod val="90000"/>
                  </a:schemeClr>
                </a:solidFill>
              </a:rPr>
              <a:t>: Models can "hallucinate", producing convincing but incorrect outputs</a:t>
            </a:r>
          </a:p>
          <a:p>
            <a:r>
              <a:rPr lang="en-US" b="1"/>
              <a:t>Using generative models to clean data instead of improving data collection</a:t>
            </a:r>
            <a:r>
              <a:rPr lang="en-US"/>
              <a:t>: Better to fix experimental design; Imputation methods</a:t>
            </a:r>
          </a:p>
        </p:txBody>
      </p:sp>
    </p:spTree>
    <p:extLst>
      <p:ext uri="{BB962C8B-B14F-4D97-AF65-F5344CB8AC3E}">
        <p14:creationId xmlns:p14="http://schemas.microsoft.com/office/powerpoint/2010/main" val="62711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9E1CD-BF51-C55F-7D3D-65A9F0792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0135BC-A15E-0C3F-8CAB-0140193BF6B1}"/>
              </a:ext>
            </a:extLst>
          </p:cNvPr>
          <p:cNvSpPr>
            <a:spLocks noGrp="1"/>
          </p:cNvSpPr>
          <p:nvPr>
            <p:ph type="title"/>
          </p:nvPr>
        </p:nvSpPr>
        <p:spPr/>
        <p:txBody>
          <a:bodyPr/>
          <a:lstStyle/>
          <a:p>
            <a:r>
              <a:rPr lang="en-US"/>
              <a:t>What is generative AI?</a:t>
            </a:r>
          </a:p>
        </p:txBody>
      </p:sp>
      <p:sp>
        <p:nvSpPr>
          <p:cNvPr id="3" name="Content Placeholder 2">
            <a:extLst>
              <a:ext uri="{FF2B5EF4-FFF2-40B4-BE49-F238E27FC236}">
                <a16:creationId xmlns:a16="http://schemas.microsoft.com/office/drawing/2014/main" id="{792298DF-B761-2774-D4D5-D543B88ED88E}"/>
              </a:ext>
            </a:extLst>
          </p:cNvPr>
          <p:cNvSpPr>
            <a:spLocks noGrp="1"/>
          </p:cNvSpPr>
          <p:nvPr>
            <p:ph idx="1"/>
          </p:nvPr>
        </p:nvSpPr>
        <p:spPr>
          <a:xfrm>
            <a:off x="386080" y="1239520"/>
            <a:ext cx="11430000" cy="1539335"/>
          </a:xfrm>
        </p:spPr>
        <p:txBody>
          <a:bodyPr vert="horz" lIns="91440" tIns="45720" rIns="91440" bIns="45720" rtlCol="0" anchor="t">
            <a:normAutofit/>
          </a:bodyPr>
          <a:lstStyle/>
          <a:p>
            <a:pPr marL="0" indent="0">
              <a:buNone/>
            </a:pPr>
            <a:r>
              <a:rPr lang="en-US">
                <a:latin typeface="Helvetica"/>
                <a:cs typeface="Helvetica"/>
              </a:rPr>
              <a:t>"</a:t>
            </a:r>
            <a:r>
              <a:rPr lang="en-US" b="1">
                <a:latin typeface="Helvetica"/>
                <a:cs typeface="Helvetica"/>
              </a:rPr>
              <a:t>Generative AI</a:t>
            </a:r>
            <a:r>
              <a:rPr lang="en-US">
                <a:latin typeface="Helvetica"/>
                <a:cs typeface="Helvetica"/>
              </a:rPr>
              <a:t>" is a type of artificial intelligence that creates novel content based on patterns learned from existing data.</a:t>
            </a:r>
            <a:endParaRPr lang="en-US">
              <a:cs typeface="Helvetica" pitchFamily="2" charset="0"/>
            </a:endParaRPr>
          </a:p>
        </p:txBody>
      </p:sp>
      <p:pic>
        <p:nvPicPr>
          <p:cNvPr id="1026" name="Picture 2">
            <a:extLst>
              <a:ext uri="{FF2B5EF4-FFF2-40B4-BE49-F238E27FC236}">
                <a16:creationId xmlns:a16="http://schemas.microsoft.com/office/drawing/2014/main" id="{D81DD28E-E0A9-8634-0FB3-0DFF47D3A7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33"/>
          <a:stretch/>
        </p:blipFill>
        <p:spPr bwMode="auto">
          <a:xfrm>
            <a:off x="386080" y="2009187"/>
            <a:ext cx="5845697" cy="46863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3911E2E2-CAC0-726D-D7AA-80AAFFE69350}"/>
              </a:ext>
            </a:extLst>
          </p:cNvPr>
          <p:cNvSpPr txBox="1">
            <a:spLocks/>
          </p:cNvSpPr>
          <p:nvPr/>
        </p:nvSpPr>
        <p:spPr>
          <a:xfrm>
            <a:off x="6379788" y="2562009"/>
            <a:ext cx="5436292" cy="35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latin typeface="Helvetica"/>
                <a:cs typeface="Helvetica"/>
              </a:rPr>
              <a:t>Examples</a:t>
            </a:r>
          </a:p>
          <a:p>
            <a:r>
              <a:rPr lang="en-US" sz="2200" b="1">
                <a:latin typeface="Helvetica"/>
                <a:cs typeface="Helvetica"/>
              </a:rPr>
              <a:t>Text</a:t>
            </a:r>
            <a:r>
              <a:rPr lang="en-US" sz="2200">
                <a:latin typeface="Helvetica"/>
                <a:cs typeface="Helvetica"/>
              </a:rPr>
              <a:t>: Summarizing clinical notes, generating trial protocols</a:t>
            </a:r>
          </a:p>
          <a:p>
            <a:r>
              <a:rPr lang="en-US" sz="2200" b="1">
                <a:latin typeface="Helvetica"/>
                <a:cs typeface="Helvetica"/>
              </a:rPr>
              <a:t>Biological Sequences</a:t>
            </a:r>
            <a:r>
              <a:rPr lang="en-US" sz="2200">
                <a:latin typeface="Helvetica"/>
                <a:cs typeface="Helvetica"/>
              </a:rPr>
              <a:t>: Designing novel proteins, DNA promoters</a:t>
            </a:r>
          </a:p>
          <a:p>
            <a:r>
              <a:rPr lang="en-US" sz="2200" b="1">
                <a:latin typeface="Helvetica"/>
                <a:cs typeface="Helvetica"/>
              </a:rPr>
              <a:t>Images/Videos</a:t>
            </a:r>
            <a:r>
              <a:rPr lang="en-US" sz="2200">
                <a:latin typeface="Helvetica"/>
                <a:cs typeface="Helvetica"/>
              </a:rPr>
              <a:t>: Video and image generation from prompts</a:t>
            </a:r>
          </a:p>
          <a:p>
            <a:r>
              <a:rPr lang="en-US" sz="2200" b="1">
                <a:latin typeface="Helvetica"/>
                <a:cs typeface="Helvetica"/>
              </a:rPr>
              <a:t>Data Augmentation</a:t>
            </a:r>
            <a:r>
              <a:rPr lang="en-US" sz="2200">
                <a:latin typeface="Helvetica"/>
                <a:cs typeface="Helvetica"/>
              </a:rPr>
              <a:t>: Synthetic data generation</a:t>
            </a:r>
            <a:endParaRPr lang="en-US" sz="2200">
              <a:cs typeface="Helvetica" pitchFamily="2" charset="0"/>
            </a:endParaRPr>
          </a:p>
        </p:txBody>
      </p:sp>
      <p:sp>
        <p:nvSpPr>
          <p:cNvPr id="21" name="TextBox 20">
            <a:extLst>
              <a:ext uri="{FF2B5EF4-FFF2-40B4-BE49-F238E27FC236}">
                <a16:creationId xmlns:a16="http://schemas.microsoft.com/office/drawing/2014/main" id="{67BAEE41-5B2E-1F94-EEE1-CBE6E9ADB489}"/>
              </a:ext>
            </a:extLst>
          </p:cNvPr>
          <p:cNvSpPr txBox="1"/>
          <p:nvPr/>
        </p:nvSpPr>
        <p:spPr>
          <a:xfrm>
            <a:off x="0" y="6582975"/>
            <a:ext cx="6096000" cy="276999"/>
          </a:xfrm>
          <a:prstGeom prst="rect">
            <a:avLst/>
          </a:prstGeom>
          <a:noFill/>
        </p:spPr>
        <p:txBody>
          <a:bodyPr wrap="square" rtlCol="0">
            <a:spAutoFit/>
          </a:bodyPr>
          <a:lstStyle/>
          <a:p>
            <a:r>
              <a:rPr lang="en-US" sz="1200">
                <a:solidFill>
                  <a:schemeClr val="bg2">
                    <a:lumMod val="90000"/>
                  </a:schemeClr>
                </a:solidFill>
                <a:hlinkClick r:id="rId3">
                  <a:extLst>
                    <a:ext uri="{A12FA001-AC4F-418D-AE19-62706E023703}">
                      <ahyp:hlinkClr xmlns:ahyp="http://schemas.microsoft.com/office/drawing/2018/hyperlinkcolor" val="tx"/>
                    </a:ext>
                  </a:extLst>
                </a:hlinkClick>
              </a:rPr>
              <a:t>The Augmented Advantage</a:t>
            </a:r>
            <a:endParaRPr lang="en-US" sz="1200">
              <a:solidFill>
                <a:schemeClr val="bg2">
                  <a:lumMod val="90000"/>
                </a:schemeClr>
              </a:solidFill>
            </a:endParaRPr>
          </a:p>
        </p:txBody>
      </p:sp>
    </p:spTree>
    <p:extLst>
      <p:ext uri="{BB962C8B-B14F-4D97-AF65-F5344CB8AC3E}">
        <p14:creationId xmlns:p14="http://schemas.microsoft.com/office/powerpoint/2010/main" val="3539526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558B-1436-1D0C-486C-F1B9A338C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4AADD-E55E-DD84-D167-0B8A2DC5A383}"/>
              </a:ext>
            </a:extLst>
          </p:cNvPr>
          <p:cNvSpPr>
            <a:spLocks noGrp="1"/>
          </p:cNvSpPr>
          <p:nvPr>
            <p:ph type="title"/>
          </p:nvPr>
        </p:nvSpPr>
        <p:spPr/>
        <p:txBody>
          <a:bodyPr/>
          <a:lstStyle/>
          <a:p>
            <a:r>
              <a:rPr lang="en-US"/>
              <a:t>Common Pitfalls</a:t>
            </a:r>
          </a:p>
        </p:txBody>
      </p:sp>
      <p:sp>
        <p:nvSpPr>
          <p:cNvPr id="3" name="Content Placeholder 2">
            <a:extLst>
              <a:ext uri="{FF2B5EF4-FFF2-40B4-BE49-F238E27FC236}">
                <a16:creationId xmlns:a16="http://schemas.microsoft.com/office/drawing/2014/main" id="{9F09D5BA-876E-3B44-72B3-2119A55B2BD9}"/>
              </a:ext>
            </a:extLst>
          </p:cNvPr>
          <p:cNvSpPr>
            <a:spLocks noGrp="1"/>
          </p:cNvSpPr>
          <p:nvPr>
            <p:ph idx="1"/>
          </p:nvPr>
        </p:nvSpPr>
        <p:spPr/>
        <p:txBody>
          <a:bodyPr/>
          <a:lstStyle/>
          <a:p>
            <a:r>
              <a:rPr lang="en-US" b="1">
                <a:solidFill>
                  <a:schemeClr val="bg2">
                    <a:lumMod val="90000"/>
                  </a:schemeClr>
                </a:solidFill>
              </a:rPr>
              <a:t>Using generative models when you just need classification</a:t>
            </a:r>
            <a:r>
              <a:rPr lang="en-US">
                <a:solidFill>
                  <a:schemeClr val="bg2">
                    <a:lumMod val="90000"/>
                  </a:schemeClr>
                </a:solidFill>
              </a:rPr>
              <a:t>: Generative model adds complexity (cost) and risk without improving outcome</a:t>
            </a:r>
          </a:p>
          <a:p>
            <a:r>
              <a:rPr lang="en-US" b="1">
                <a:solidFill>
                  <a:schemeClr val="bg2">
                    <a:lumMod val="90000"/>
                  </a:schemeClr>
                </a:solidFill>
              </a:rPr>
              <a:t>Replacing real-world validation with synthetic data</a:t>
            </a:r>
            <a:r>
              <a:rPr lang="en-US">
                <a:solidFill>
                  <a:schemeClr val="bg2">
                    <a:lumMod val="90000"/>
                  </a:schemeClr>
                </a:solidFill>
              </a:rPr>
              <a:t>: Synthetic examples cannot fully replace real clinical/experimental data</a:t>
            </a:r>
          </a:p>
          <a:p>
            <a:r>
              <a:rPr lang="en-US" b="1">
                <a:solidFill>
                  <a:schemeClr val="bg2">
                    <a:lumMod val="90000"/>
                  </a:schemeClr>
                </a:solidFill>
              </a:rPr>
              <a:t>Assuming generated outputs are reliable (copy/pasting a source from ChatGPT)</a:t>
            </a:r>
            <a:r>
              <a:rPr lang="en-US">
                <a:solidFill>
                  <a:schemeClr val="bg2">
                    <a:lumMod val="90000"/>
                  </a:schemeClr>
                </a:solidFill>
              </a:rPr>
              <a:t>: Models can "hallucinate", producing convincing but incorrect outputs</a:t>
            </a:r>
          </a:p>
          <a:p>
            <a:r>
              <a:rPr lang="en-US" b="1">
                <a:solidFill>
                  <a:schemeClr val="bg2">
                    <a:lumMod val="90000"/>
                  </a:schemeClr>
                </a:solidFill>
              </a:rPr>
              <a:t>Using generative models to clean data instead of improving data collection</a:t>
            </a:r>
            <a:r>
              <a:rPr lang="en-US">
                <a:solidFill>
                  <a:schemeClr val="bg2">
                    <a:lumMod val="90000"/>
                  </a:schemeClr>
                </a:solidFill>
              </a:rPr>
              <a:t>: Better to fix experimental design; Imputation methods</a:t>
            </a:r>
          </a:p>
          <a:p>
            <a:r>
              <a:rPr lang="en-US" b="1"/>
              <a:t>Applying models outside their training domain</a:t>
            </a:r>
            <a:r>
              <a:rPr lang="en-US"/>
              <a:t>: Model will hallucinate (make stuff up) (e.g., asking ChatGPT to draft a niche protocol for molecular biology)</a:t>
            </a:r>
          </a:p>
        </p:txBody>
      </p:sp>
    </p:spTree>
    <p:extLst>
      <p:ext uri="{BB962C8B-B14F-4D97-AF65-F5344CB8AC3E}">
        <p14:creationId xmlns:p14="http://schemas.microsoft.com/office/powerpoint/2010/main" val="3380086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1E2D-E8C4-E438-2F4A-48398BF9E1DD}"/>
              </a:ext>
            </a:extLst>
          </p:cNvPr>
          <p:cNvSpPr>
            <a:spLocks noGrp="1"/>
          </p:cNvSpPr>
          <p:nvPr>
            <p:ph type="title"/>
          </p:nvPr>
        </p:nvSpPr>
        <p:spPr/>
        <p:txBody>
          <a:bodyPr/>
          <a:lstStyle/>
          <a:p>
            <a:r>
              <a:rPr lang="en-US"/>
              <a:t>Things to keep in mind</a:t>
            </a:r>
          </a:p>
        </p:txBody>
      </p:sp>
      <p:pic>
        <p:nvPicPr>
          <p:cNvPr id="11266" name="Picture 2" descr="major challenges of AI">
            <a:extLst>
              <a:ext uri="{FF2B5EF4-FFF2-40B4-BE49-F238E27FC236}">
                <a16:creationId xmlns:a16="http://schemas.microsoft.com/office/drawing/2014/main" id="{525C8D46-A0F9-9DFE-8FE7-044905B67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822" y="1564813"/>
            <a:ext cx="8962356" cy="45134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FA9F8A-BEE6-8CBE-993E-1C16A06F928D}"/>
              </a:ext>
            </a:extLst>
          </p:cNvPr>
          <p:cNvSpPr txBox="1"/>
          <p:nvPr/>
        </p:nvSpPr>
        <p:spPr>
          <a:xfrm>
            <a:off x="0" y="6582975"/>
            <a:ext cx="6096000" cy="276999"/>
          </a:xfrm>
          <a:prstGeom prst="rect">
            <a:avLst/>
          </a:prstGeom>
          <a:noFill/>
        </p:spPr>
        <p:txBody>
          <a:bodyPr wrap="square" rtlCol="0">
            <a:spAutoFit/>
          </a:bodyPr>
          <a:lstStyle/>
          <a:p>
            <a:pPr algn="just"/>
            <a:r>
              <a:rPr lang="en-US" sz="1200" err="1">
                <a:solidFill>
                  <a:schemeClr val="bg2">
                    <a:lumMod val="90000"/>
                  </a:schemeClr>
                </a:solidFill>
                <a:hlinkClick r:id="rId4">
                  <a:extLst>
                    <a:ext uri="{A12FA001-AC4F-418D-AE19-62706E023703}">
                      <ahyp:hlinkClr xmlns:ahyp="http://schemas.microsoft.com/office/drawing/2018/hyperlinkcolor" val="tx"/>
                    </a:ext>
                  </a:extLst>
                </a:hlinkClick>
              </a:rPr>
              <a:t>upGrad</a:t>
            </a:r>
            <a:endParaRPr lang="en-US" sz="1200">
              <a:solidFill>
                <a:schemeClr val="bg2">
                  <a:lumMod val="90000"/>
                </a:schemeClr>
              </a:solidFill>
            </a:endParaRPr>
          </a:p>
        </p:txBody>
      </p:sp>
    </p:spTree>
    <p:extLst>
      <p:ext uri="{BB962C8B-B14F-4D97-AF65-F5344CB8AC3E}">
        <p14:creationId xmlns:p14="http://schemas.microsoft.com/office/powerpoint/2010/main" val="3252210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F22B-059A-6CBC-68BC-9D34AAA85F08}"/>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CEEA0E6F-FE6A-AEC5-BAAA-E369334764D5}"/>
              </a:ext>
            </a:extLst>
          </p:cNvPr>
          <p:cNvSpPr>
            <a:spLocks noGrp="1"/>
          </p:cNvSpPr>
          <p:nvPr>
            <p:ph idx="1"/>
          </p:nvPr>
        </p:nvSpPr>
        <p:spPr/>
        <p:txBody>
          <a:bodyPr/>
          <a:lstStyle/>
          <a:p>
            <a:r>
              <a:rPr lang="en-US"/>
              <a:t>Introduced generative AI and the landscape of tools</a:t>
            </a:r>
          </a:p>
          <a:p>
            <a:r>
              <a:rPr lang="en-US"/>
              <a:t>Provided a recommended workflow for doing any biomedical discovery using AI</a:t>
            </a:r>
          </a:p>
          <a:p>
            <a:r>
              <a:rPr lang="en-US"/>
              <a:t>Learned how to customize model performance using prompt engineering, fine-tuning, RAG, etc.</a:t>
            </a:r>
          </a:p>
          <a:p>
            <a:r>
              <a:rPr lang="en-US"/>
              <a:t>Gave practical code examples on how to begin using these models</a:t>
            </a:r>
          </a:p>
          <a:p>
            <a:r>
              <a:rPr lang="en-US"/>
              <a:t>Discussed pitfalls and limitations of these algorithms</a:t>
            </a:r>
          </a:p>
        </p:txBody>
      </p:sp>
    </p:spTree>
    <p:extLst>
      <p:ext uri="{BB962C8B-B14F-4D97-AF65-F5344CB8AC3E}">
        <p14:creationId xmlns:p14="http://schemas.microsoft.com/office/powerpoint/2010/main" val="1205992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DE42-8A55-BBC7-2B4E-39DE1925CA78}"/>
              </a:ext>
            </a:extLst>
          </p:cNvPr>
          <p:cNvSpPr>
            <a:spLocks noGrp="1"/>
          </p:cNvSpPr>
          <p:nvPr>
            <p:ph type="title"/>
          </p:nvPr>
        </p:nvSpPr>
        <p:spPr/>
        <p:txBody>
          <a:bodyPr/>
          <a:lstStyle/>
          <a:p>
            <a:r>
              <a:rPr lang="en-US"/>
              <a:t>Questions?</a:t>
            </a:r>
          </a:p>
        </p:txBody>
      </p:sp>
      <p:sp>
        <p:nvSpPr>
          <p:cNvPr id="3" name="Text Placeholder 2">
            <a:extLst>
              <a:ext uri="{FF2B5EF4-FFF2-40B4-BE49-F238E27FC236}">
                <a16:creationId xmlns:a16="http://schemas.microsoft.com/office/drawing/2014/main" id="{B17941B6-A561-63CA-64CB-EC2268311BAE}"/>
              </a:ext>
            </a:extLst>
          </p:cNvPr>
          <p:cNvSpPr>
            <a:spLocks noGrp="1"/>
          </p:cNvSpPr>
          <p:nvPr>
            <p:ph type="body" idx="1"/>
          </p:nvPr>
        </p:nvSpPr>
        <p:spPr/>
        <p:txBody>
          <a:bodyPr/>
          <a:lstStyle/>
          <a:p>
            <a:r>
              <a:rPr lang="en-US">
                <a:hlinkClick r:id="rId2"/>
              </a:rPr>
              <a:t>sambit.panda@utsa.edu</a:t>
            </a:r>
            <a:r>
              <a:rPr lang="en-US"/>
              <a:t>; </a:t>
            </a:r>
            <a:r>
              <a:rPr lang="en-US" err="1">
                <a:hlinkClick r:id="rId3"/>
              </a:rPr>
              <a:t>sampan.me</a:t>
            </a:r>
            <a:endParaRPr lang="en-US"/>
          </a:p>
          <a:p>
            <a:r>
              <a:rPr lang="en-US">
                <a:hlinkClick r:id="rId4"/>
              </a:rPr>
              <a:t>christian.cruz@utsa.edu</a:t>
            </a:r>
            <a:endParaRPr lang="en-US"/>
          </a:p>
        </p:txBody>
      </p:sp>
      <p:pic>
        <p:nvPicPr>
          <p:cNvPr id="4" name="Picture 2" descr="A logo of a brain&#10;&#10;AI-generated content may be incorrect.">
            <a:extLst>
              <a:ext uri="{FF2B5EF4-FFF2-40B4-BE49-F238E27FC236}">
                <a16:creationId xmlns:a16="http://schemas.microsoft.com/office/drawing/2014/main" id="{4D307959-439A-AF98-639D-122063363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121" y="108856"/>
            <a:ext cx="1415765" cy="15566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IM-AHEAD">
            <a:extLst>
              <a:ext uri="{FF2B5EF4-FFF2-40B4-BE49-F238E27FC236}">
                <a16:creationId xmlns:a16="http://schemas.microsoft.com/office/drawing/2014/main" id="{678ECC91-8834-DD24-6741-0F4C166E32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2426" y="108856"/>
            <a:ext cx="1970453" cy="155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077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A0A15-26F0-B816-1069-1B6BF3F0A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882B9-A250-7AC5-41FB-7D9A207B0411}"/>
              </a:ext>
            </a:extLst>
          </p:cNvPr>
          <p:cNvSpPr>
            <a:spLocks noGrp="1"/>
          </p:cNvSpPr>
          <p:nvPr>
            <p:ph type="title"/>
          </p:nvPr>
        </p:nvSpPr>
        <p:spPr/>
        <p:txBody>
          <a:bodyPr>
            <a:normAutofit/>
          </a:bodyPr>
          <a:lstStyle/>
          <a:p>
            <a:r>
              <a:rPr lang="en-US"/>
              <a:t>It’s hitting (and exceeding) human levels</a:t>
            </a:r>
          </a:p>
        </p:txBody>
      </p:sp>
      <p:sp>
        <p:nvSpPr>
          <p:cNvPr id="4" name="TextBox 3">
            <a:extLst>
              <a:ext uri="{FF2B5EF4-FFF2-40B4-BE49-F238E27FC236}">
                <a16:creationId xmlns:a16="http://schemas.microsoft.com/office/drawing/2014/main" id="{0A315340-B57D-2040-E832-C9BCFFB63BB9}"/>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2">
                  <a:extLst>
                    <a:ext uri="{A12FA001-AC4F-418D-AE19-62706E023703}">
                      <ahyp:hlinkClr xmlns:ahyp="http://schemas.microsoft.com/office/drawing/2018/hyperlinkcolor" val="tx"/>
                    </a:ext>
                  </a:extLst>
                </a:hlinkClick>
              </a:rPr>
              <a:t>Stanford HAI</a:t>
            </a:r>
            <a:endParaRPr lang="en-US" sz="1200">
              <a:solidFill>
                <a:schemeClr val="bg2">
                  <a:lumMod val="90000"/>
                </a:schemeClr>
              </a:solidFill>
            </a:endParaRPr>
          </a:p>
        </p:txBody>
      </p:sp>
      <p:pic>
        <p:nvPicPr>
          <p:cNvPr id="3" name="Picture 2" descr="Line chart showing that across many intellectual task categories, AI has exceeded human performance">
            <a:extLst>
              <a:ext uri="{FF2B5EF4-FFF2-40B4-BE49-F238E27FC236}">
                <a16:creationId xmlns:a16="http://schemas.microsoft.com/office/drawing/2014/main" id="{D2DB6969-5FE5-2B2B-8FE4-710EFF1E5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6" t="31152" r="5999" b="5545"/>
          <a:stretch/>
        </p:blipFill>
        <p:spPr bwMode="auto">
          <a:xfrm>
            <a:off x="284990" y="1060069"/>
            <a:ext cx="11622019" cy="552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13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7BD5-CD7D-1210-822C-EBC3756922FE}"/>
              </a:ext>
            </a:extLst>
          </p:cNvPr>
          <p:cNvSpPr>
            <a:spLocks noGrp="1"/>
          </p:cNvSpPr>
          <p:nvPr>
            <p:ph type="title"/>
          </p:nvPr>
        </p:nvSpPr>
        <p:spPr/>
        <p:txBody>
          <a:bodyPr>
            <a:normAutofit/>
          </a:bodyPr>
          <a:lstStyle/>
          <a:p>
            <a:r>
              <a:rPr lang="en-US"/>
              <a:t>There are many generative AI medical companies</a:t>
            </a:r>
          </a:p>
        </p:txBody>
      </p:sp>
      <p:pic>
        <p:nvPicPr>
          <p:cNvPr id="2050" name="Picture 2">
            <a:extLst>
              <a:ext uri="{FF2B5EF4-FFF2-40B4-BE49-F238E27FC236}">
                <a16:creationId xmlns:a16="http://schemas.microsoft.com/office/drawing/2014/main" id="{67DABCB3-B448-7620-1585-EE75F9BE3C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34"/>
          <a:stretch/>
        </p:blipFill>
        <p:spPr bwMode="auto">
          <a:xfrm>
            <a:off x="881355" y="1060069"/>
            <a:ext cx="10429289" cy="55229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B2252B-4568-D949-C11A-F02E8D1A0C05}"/>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4">
                  <a:extLst>
                    <a:ext uri="{A12FA001-AC4F-418D-AE19-62706E023703}">
                      <ahyp:hlinkClr xmlns:ahyp="http://schemas.microsoft.com/office/drawing/2018/hyperlinkcolor" val="tx"/>
                    </a:ext>
                  </a:extLst>
                </a:hlinkClick>
              </a:rPr>
              <a:t>AI Checkup</a:t>
            </a:r>
            <a:endParaRPr lang="en-US" sz="1200">
              <a:solidFill>
                <a:schemeClr val="bg2">
                  <a:lumMod val="90000"/>
                </a:schemeClr>
              </a:solidFill>
            </a:endParaRPr>
          </a:p>
        </p:txBody>
      </p:sp>
    </p:spTree>
    <p:extLst>
      <p:ext uri="{BB962C8B-B14F-4D97-AF65-F5344CB8AC3E}">
        <p14:creationId xmlns:p14="http://schemas.microsoft.com/office/powerpoint/2010/main" val="255805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64BC3-6C21-7BA5-D6DD-881863E31D4F}"/>
              </a:ext>
            </a:extLst>
          </p:cNvPr>
          <p:cNvSpPr>
            <a:spLocks noGrp="1"/>
          </p:cNvSpPr>
          <p:nvPr>
            <p:ph type="title"/>
          </p:nvPr>
        </p:nvSpPr>
        <p:spPr/>
        <p:txBody>
          <a:bodyPr>
            <a:normAutofit/>
          </a:bodyPr>
          <a:lstStyle/>
          <a:p>
            <a:r>
              <a:rPr lang="en-US"/>
              <a:t>AlphaFold &amp; Evo create protein/DNA sequences</a:t>
            </a:r>
          </a:p>
        </p:txBody>
      </p:sp>
      <p:pic>
        <p:nvPicPr>
          <p:cNvPr id="3074" name="Picture 2">
            <a:extLst>
              <a:ext uri="{FF2B5EF4-FFF2-40B4-BE49-F238E27FC236}">
                <a16:creationId xmlns:a16="http://schemas.microsoft.com/office/drawing/2014/main" id="{EA1C0EA2-2AF9-1FA9-ECF0-26D0D478BE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74"/>
          <a:stretch/>
        </p:blipFill>
        <p:spPr bwMode="auto">
          <a:xfrm>
            <a:off x="386080" y="1060069"/>
            <a:ext cx="6602463" cy="5519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4369C6-BDBE-12F0-66A1-94EA074125A3}"/>
              </a:ext>
            </a:extLst>
          </p:cNvPr>
          <p:cNvSpPr txBox="1"/>
          <p:nvPr/>
        </p:nvSpPr>
        <p:spPr>
          <a:xfrm>
            <a:off x="0" y="6582975"/>
            <a:ext cx="6096000" cy="276999"/>
          </a:xfrm>
          <a:prstGeom prst="rect">
            <a:avLst/>
          </a:prstGeom>
          <a:noFill/>
        </p:spPr>
        <p:txBody>
          <a:bodyPr wrap="square" rtlCol="0">
            <a:spAutoFit/>
          </a:bodyPr>
          <a:lstStyle/>
          <a:p>
            <a:pPr algn="just"/>
            <a:r>
              <a:rPr lang="en-US" sz="1200">
                <a:solidFill>
                  <a:schemeClr val="bg2">
                    <a:lumMod val="90000"/>
                  </a:schemeClr>
                </a:solidFill>
                <a:hlinkClick r:id="rId3">
                  <a:extLst>
                    <a:ext uri="{A12FA001-AC4F-418D-AE19-62706E023703}">
                      <ahyp:hlinkClr xmlns:ahyp="http://schemas.microsoft.com/office/drawing/2018/hyperlinkcolor" val="tx"/>
                    </a:ext>
                  </a:extLst>
                </a:hlinkClick>
              </a:rPr>
              <a:t>CBRIT</a:t>
            </a:r>
            <a:endParaRPr lang="en-US" sz="1200">
              <a:solidFill>
                <a:schemeClr val="bg2">
                  <a:lumMod val="90000"/>
                </a:schemeClr>
              </a:solidFill>
            </a:endParaRPr>
          </a:p>
        </p:txBody>
      </p:sp>
      <p:sp>
        <p:nvSpPr>
          <p:cNvPr id="5" name="Content Placeholder 2">
            <a:extLst>
              <a:ext uri="{FF2B5EF4-FFF2-40B4-BE49-F238E27FC236}">
                <a16:creationId xmlns:a16="http://schemas.microsoft.com/office/drawing/2014/main" id="{A477950C-2896-314C-334F-8EA5AAA834B8}"/>
              </a:ext>
            </a:extLst>
          </p:cNvPr>
          <p:cNvSpPr>
            <a:spLocks noGrp="1"/>
          </p:cNvSpPr>
          <p:nvPr>
            <p:ph idx="1"/>
          </p:nvPr>
        </p:nvSpPr>
        <p:spPr>
          <a:xfrm>
            <a:off x="6879066" y="5797930"/>
            <a:ext cx="5046491" cy="781156"/>
          </a:xfrm>
        </p:spPr>
        <p:txBody>
          <a:bodyPr vert="horz" lIns="91440" tIns="45720" rIns="91440" bIns="45720" rtlCol="0" anchor="t">
            <a:normAutofit/>
          </a:bodyPr>
          <a:lstStyle/>
          <a:p>
            <a:pPr marL="0" indent="0">
              <a:buNone/>
            </a:pPr>
            <a:r>
              <a:rPr lang="en-US" b="1">
                <a:latin typeface="Helvetica"/>
                <a:cs typeface="Helvetica"/>
              </a:rPr>
              <a:t>Evo</a:t>
            </a:r>
            <a:r>
              <a:rPr lang="en-US">
                <a:latin typeface="Helvetica"/>
                <a:cs typeface="Helvetica"/>
              </a:rPr>
              <a:t> is a generalized model across DNA, RNA, and Proteins</a:t>
            </a:r>
            <a:endParaRPr lang="en-US">
              <a:cs typeface="Helvetica" pitchFamily="2" charset="0"/>
            </a:endParaRPr>
          </a:p>
        </p:txBody>
      </p:sp>
      <p:sp>
        <p:nvSpPr>
          <p:cNvPr id="6" name="Content Placeholder 2">
            <a:extLst>
              <a:ext uri="{FF2B5EF4-FFF2-40B4-BE49-F238E27FC236}">
                <a16:creationId xmlns:a16="http://schemas.microsoft.com/office/drawing/2014/main" id="{29408698-1B1F-C968-D20D-98F606237744}"/>
              </a:ext>
            </a:extLst>
          </p:cNvPr>
          <p:cNvSpPr txBox="1">
            <a:spLocks/>
          </p:cNvSpPr>
          <p:nvPr/>
        </p:nvSpPr>
        <p:spPr>
          <a:xfrm>
            <a:off x="6988543" y="2214247"/>
            <a:ext cx="5046491" cy="12147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latin typeface="Helvetica"/>
                <a:cs typeface="Helvetica"/>
              </a:rPr>
              <a:t>AlphaFold</a:t>
            </a:r>
            <a:r>
              <a:rPr lang="en-US">
                <a:latin typeface="Helvetica"/>
                <a:cs typeface="Helvetica"/>
              </a:rPr>
              <a:t> predicts the structure of proteins based on provided sequences</a:t>
            </a:r>
            <a:endParaRPr lang="en-US">
              <a:cs typeface="Helvetica" pitchFamily="2" charset="0"/>
            </a:endParaRPr>
          </a:p>
        </p:txBody>
      </p:sp>
    </p:spTree>
    <p:extLst>
      <p:ext uri="{BB962C8B-B14F-4D97-AF65-F5344CB8AC3E}">
        <p14:creationId xmlns:p14="http://schemas.microsoft.com/office/powerpoint/2010/main" val="1417118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18AC-D718-2983-81C1-52CB17C0864D}"/>
              </a:ext>
            </a:extLst>
          </p:cNvPr>
          <p:cNvSpPr>
            <a:spLocks noGrp="1"/>
          </p:cNvSpPr>
          <p:nvPr>
            <p:ph type="title"/>
          </p:nvPr>
        </p:nvSpPr>
        <p:spPr/>
        <p:txBody>
          <a:bodyPr/>
          <a:lstStyle/>
          <a:p>
            <a:r>
              <a:rPr lang="en-US"/>
              <a:t>A (recommended) AI workflow</a:t>
            </a:r>
          </a:p>
        </p:txBody>
      </p:sp>
      <p:sp>
        <p:nvSpPr>
          <p:cNvPr id="3" name="Text Placeholder 2">
            <a:extLst>
              <a:ext uri="{FF2B5EF4-FFF2-40B4-BE49-F238E27FC236}">
                <a16:creationId xmlns:a16="http://schemas.microsoft.com/office/drawing/2014/main" id="{29D4EE05-FCAC-0A86-AC50-E33512412BB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2651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1CB2DC3-066A-1B14-A093-216884370F9F}"/>
              </a:ext>
            </a:extLst>
          </p:cNvPr>
          <p:cNvSpPr>
            <a:spLocks noGrp="1"/>
          </p:cNvSpPr>
          <p:nvPr>
            <p:ph idx="1"/>
          </p:nvPr>
        </p:nvSpPr>
        <p:spPr>
          <a:xfrm>
            <a:off x="433604" y="2657791"/>
            <a:ext cx="2103120" cy="923544"/>
          </a:xfrm>
          <a:solidFill>
            <a:schemeClr val="accent5">
              <a:lumMod val="20000"/>
              <a:lumOff val="80000"/>
            </a:schemeClr>
          </a:solidFill>
        </p:spPr>
        <p:txBody>
          <a:bodyPr vert="horz" lIns="91440" tIns="45720" rIns="91440" bIns="45720" rtlCol="0" anchor="ctr">
            <a:normAutofit/>
          </a:bodyPr>
          <a:lstStyle/>
          <a:p>
            <a:pPr marL="0" indent="0" algn="ctr">
              <a:buNone/>
            </a:pPr>
            <a:r>
              <a:rPr lang="en-US" b="1">
                <a:latin typeface="Helvetica"/>
                <a:cs typeface="Helvetica"/>
              </a:rPr>
              <a:t>Define the Task</a:t>
            </a:r>
            <a:endParaRPr lang="en-US" b="1">
              <a:cs typeface="Helvetica" pitchFamily="2" charset="0"/>
            </a:endParaRPr>
          </a:p>
        </p:txBody>
      </p:sp>
      <p:sp>
        <p:nvSpPr>
          <p:cNvPr id="12" name="Content Placeholder 2">
            <a:extLst>
              <a:ext uri="{FF2B5EF4-FFF2-40B4-BE49-F238E27FC236}">
                <a16:creationId xmlns:a16="http://schemas.microsoft.com/office/drawing/2014/main" id="{A9012232-DF08-5B78-A8DD-C13B086216B7}"/>
              </a:ext>
            </a:extLst>
          </p:cNvPr>
          <p:cNvSpPr txBox="1">
            <a:spLocks/>
          </p:cNvSpPr>
          <p:nvPr/>
        </p:nvSpPr>
        <p:spPr>
          <a:xfrm>
            <a:off x="2667308" y="2657791"/>
            <a:ext cx="2103120" cy="923544"/>
          </a:xfrm>
          <a:prstGeom prst="rect">
            <a:avLst/>
          </a:prstGeom>
          <a:solidFill>
            <a:schemeClr val="accent5">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Helvetica"/>
                <a:cs typeface="Helvetica"/>
              </a:rPr>
              <a:t>Select the Model</a:t>
            </a:r>
            <a:endParaRPr lang="en-US" b="1">
              <a:cs typeface="Helvetica" pitchFamily="2" charset="0"/>
            </a:endParaRPr>
          </a:p>
        </p:txBody>
      </p:sp>
      <p:sp>
        <p:nvSpPr>
          <p:cNvPr id="13" name="Content Placeholder 2">
            <a:extLst>
              <a:ext uri="{FF2B5EF4-FFF2-40B4-BE49-F238E27FC236}">
                <a16:creationId xmlns:a16="http://schemas.microsoft.com/office/drawing/2014/main" id="{2BD6F4E1-C382-EC0B-7618-C639F5B7C355}"/>
              </a:ext>
            </a:extLst>
          </p:cNvPr>
          <p:cNvSpPr txBox="1">
            <a:spLocks/>
          </p:cNvSpPr>
          <p:nvPr/>
        </p:nvSpPr>
        <p:spPr>
          <a:xfrm>
            <a:off x="4902816" y="2657791"/>
            <a:ext cx="2103120" cy="923544"/>
          </a:xfrm>
          <a:prstGeom prst="rect">
            <a:avLst/>
          </a:prstGeom>
          <a:solidFill>
            <a:schemeClr val="accent5">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Helvetica"/>
                <a:cs typeface="Helvetica"/>
              </a:rPr>
              <a:t>Clean the Data</a:t>
            </a:r>
            <a:endParaRPr lang="en-US" b="1">
              <a:cs typeface="Helvetica" pitchFamily="2" charset="0"/>
            </a:endParaRPr>
          </a:p>
        </p:txBody>
      </p:sp>
      <p:sp>
        <p:nvSpPr>
          <p:cNvPr id="14" name="Content Placeholder 2">
            <a:extLst>
              <a:ext uri="{FF2B5EF4-FFF2-40B4-BE49-F238E27FC236}">
                <a16:creationId xmlns:a16="http://schemas.microsoft.com/office/drawing/2014/main" id="{5BAA1348-41A2-871A-73FD-8765DF3A792F}"/>
              </a:ext>
            </a:extLst>
          </p:cNvPr>
          <p:cNvSpPr txBox="1">
            <a:spLocks/>
          </p:cNvSpPr>
          <p:nvPr/>
        </p:nvSpPr>
        <p:spPr>
          <a:xfrm>
            <a:off x="7136390" y="2657792"/>
            <a:ext cx="2103120" cy="923543"/>
          </a:xfrm>
          <a:prstGeom prst="rect">
            <a:avLst/>
          </a:prstGeom>
          <a:solidFill>
            <a:schemeClr val="accent5">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Helvetica"/>
                <a:cs typeface="Helvetica"/>
              </a:rPr>
              <a:t>Train the Model</a:t>
            </a:r>
            <a:endParaRPr lang="en-US" b="1">
              <a:cs typeface="Helvetica" pitchFamily="2" charset="0"/>
            </a:endParaRPr>
          </a:p>
        </p:txBody>
      </p:sp>
      <p:sp>
        <p:nvSpPr>
          <p:cNvPr id="15" name="Content Placeholder 2">
            <a:extLst>
              <a:ext uri="{FF2B5EF4-FFF2-40B4-BE49-F238E27FC236}">
                <a16:creationId xmlns:a16="http://schemas.microsoft.com/office/drawing/2014/main" id="{1C7A88A5-5797-2B68-3559-BEDDEDC888D9}"/>
              </a:ext>
            </a:extLst>
          </p:cNvPr>
          <p:cNvSpPr txBox="1">
            <a:spLocks/>
          </p:cNvSpPr>
          <p:nvPr/>
        </p:nvSpPr>
        <p:spPr>
          <a:xfrm>
            <a:off x="9340173" y="2657792"/>
            <a:ext cx="2103120" cy="923543"/>
          </a:xfrm>
          <a:prstGeom prst="rect">
            <a:avLst/>
          </a:prstGeom>
          <a:solidFill>
            <a:schemeClr val="accent5">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Helvetica"/>
                <a:cs typeface="Helvetica"/>
              </a:rPr>
              <a:t>Evaluate the Model</a:t>
            </a:r>
            <a:endParaRPr lang="en-US" b="1">
              <a:cs typeface="Helvetica" pitchFamily="2" charset="0"/>
            </a:endParaRPr>
          </a:p>
        </p:txBody>
      </p:sp>
      <p:sp>
        <p:nvSpPr>
          <p:cNvPr id="16" name="Content Placeholder 2">
            <a:extLst>
              <a:ext uri="{FF2B5EF4-FFF2-40B4-BE49-F238E27FC236}">
                <a16:creationId xmlns:a16="http://schemas.microsoft.com/office/drawing/2014/main" id="{67387D0F-F8BD-21E3-240A-71CCF2A5E18F}"/>
              </a:ext>
            </a:extLst>
          </p:cNvPr>
          <p:cNvSpPr txBox="1">
            <a:spLocks/>
          </p:cNvSpPr>
          <p:nvPr/>
        </p:nvSpPr>
        <p:spPr>
          <a:xfrm>
            <a:off x="433604" y="3552712"/>
            <a:ext cx="2103120" cy="2377440"/>
          </a:xfrm>
          <a:prstGeom prst="rect">
            <a:avLst/>
          </a:prstGeom>
          <a:ln>
            <a:solidFill>
              <a:schemeClr val="accent5">
                <a:lumMod val="20000"/>
                <a:lumOff val="80000"/>
              </a:schemeClr>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Helvetica" pitchFamily="2" charset="0"/>
              </a:rPr>
              <a:t>What (precise) problem are you solving?</a:t>
            </a:r>
          </a:p>
          <a:p>
            <a:r>
              <a:rPr lang="en-US" sz="2000">
                <a:cs typeface="Helvetica" pitchFamily="2" charset="0"/>
              </a:rPr>
              <a:t>Collect the data you want to solve that problem</a:t>
            </a:r>
          </a:p>
        </p:txBody>
      </p:sp>
      <p:sp>
        <p:nvSpPr>
          <p:cNvPr id="17" name="Content Placeholder 2">
            <a:extLst>
              <a:ext uri="{FF2B5EF4-FFF2-40B4-BE49-F238E27FC236}">
                <a16:creationId xmlns:a16="http://schemas.microsoft.com/office/drawing/2014/main" id="{EB7E9F9E-E196-B5F4-CA57-F61E6EF6DA37}"/>
              </a:ext>
            </a:extLst>
          </p:cNvPr>
          <p:cNvSpPr txBox="1">
            <a:spLocks/>
          </p:cNvSpPr>
          <p:nvPr/>
        </p:nvSpPr>
        <p:spPr>
          <a:xfrm>
            <a:off x="2667308" y="3552712"/>
            <a:ext cx="2103120" cy="2377440"/>
          </a:xfrm>
          <a:prstGeom prst="rect">
            <a:avLst/>
          </a:prstGeom>
          <a:ln>
            <a:solidFill>
              <a:schemeClr val="accent5">
                <a:lumMod val="20000"/>
                <a:lumOff val="80000"/>
              </a:schemeClr>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Helvetica" pitchFamily="2" charset="0"/>
              </a:rPr>
              <a:t>What do you want the model to do?</a:t>
            </a:r>
          </a:p>
        </p:txBody>
      </p:sp>
      <p:sp>
        <p:nvSpPr>
          <p:cNvPr id="18" name="Content Placeholder 2">
            <a:extLst>
              <a:ext uri="{FF2B5EF4-FFF2-40B4-BE49-F238E27FC236}">
                <a16:creationId xmlns:a16="http://schemas.microsoft.com/office/drawing/2014/main" id="{EE6A5BE2-ACED-C258-A1C9-3A67692B285D}"/>
              </a:ext>
            </a:extLst>
          </p:cNvPr>
          <p:cNvSpPr txBox="1">
            <a:spLocks/>
          </p:cNvSpPr>
          <p:nvPr/>
        </p:nvSpPr>
        <p:spPr>
          <a:xfrm>
            <a:off x="4902816" y="3552712"/>
            <a:ext cx="2103120" cy="2377440"/>
          </a:xfrm>
          <a:prstGeom prst="rect">
            <a:avLst/>
          </a:prstGeom>
          <a:ln>
            <a:solidFill>
              <a:schemeClr val="accent5">
                <a:lumMod val="20000"/>
                <a:lumOff val="80000"/>
              </a:schemeClr>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Helvetica" pitchFamily="2" charset="0"/>
              </a:rPr>
              <a:t>Clean the data</a:t>
            </a:r>
          </a:p>
          <a:p>
            <a:r>
              <a:rPr lang="en-US" sz="2000">
                <a:cs typeface="Helvetica" pitchFamily="2" charset="0"/>
              </a:rPr>
              <a:t>Split into training and validation sets</a:t>
            </a:r>
          </a:p>
        </p:txBody>
      </p:sp>
      <p:sp>
        <p:nvSpPr>
          <p:cNvPr id="19" name="Content Placeholder 2">
            <a:extLst>
              <a:ext uri="{FF2B5EF4-FFF2-40B4-BE49-F238E27FC236}">
                <a16:creationId xmlns:a16="http://schemas.microsoft.com/office/drawing/2014/main" id="{A506619E-332D-A102-71D3-F52FB1D6FF24}"/>
              </a:ext>
            </a:extLst>
          </p:cNvPr>
          <p:cNvSpPr txBox="1">
            <a:spLocks/>
          </p:cNvSpPr>
          <p:nvPr/>
        </p:nvSpPr>
        <p:spPr>
          <a:xfrm>
            <a:off x="7136390" y="3552712"/>
            <a:ext cx="2103120" cy="2377440"/>
          </a:xfrm>
          <a:prstGeom prst="rect">
            <a:avLst/>
          </a:prstGeom>
          <a:ln>
            <a:solidFill>
              <a:schemeClr val="accent5">
                <a:lumMod val="20000"/>
                <a:lumOff val="80000"/>
              </a:schemeClr>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Helvetica" pitchFamily="2" charset="0"/>
              </a:rPr>
              <a:t>Choose the model</a:t>
            </a:r>
          </a:p>
          <a:p>
            <a:r>
              <a:rPr lang="en-US" sz="2000">
                <a:cs typeface="Helvetica" pitchFamily="2" charset="0"/>
              </a:rPr>
              <a:t>Optimize parameters</a:t>
            </a:r>
          </a:p>
        </p:txBody>
      </p:sp>
      <p:sp>
        <p:nvSpPr>
          <p:cNvPr id="20" name="Content Placeholder 2">
            <a:extLst>
              <a:ext uri="{FF2B5EF4-FFF2-40B4-BE49-F238E27FC236}">
                <a16:creationId xmlns:a16="http://schemas.microsoft.com/office/drawing/2014/main" id="{F5B8D46A-B265-B1F4-7B1D-1C1781AE7172}"/>
              </a:ext>
            </a:extLst>
          </p:cNvPr>
          <p:cNvSpPr txBox="1">
            <a:spLocks/>
          </p:cNvSpPr>
          <p:nvPr/>
        </p:nvSpPr>
        <p:spPr>
          <a:xfrm>
            <a:off x="9340173" y="3552712"/>
            <a:ext cx="2103120" cy="2377440"/>
          </a:xfrm>
          <a:prstGeom prst="rect">
            <a:avLst/>
          </a:prstGeom>
          <a:ln>
            <a:solidFill>
              <a:schemeClr val="accent5">
                <a:lumMod val="20000"/>
                <a:lumOff val="80000"/>
              </a:schemeClr>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Helvetica" pitchFamily="2" charset="0"/>
              </a:rPr>
              <a:t>Choose evaluation metrics</a:t>
            </a:r>
          </a:p>
          <a:p>
            <a:r>
              <a:rPr lang="en-US" sz="2000">
                <a:cs typeface="Helvetica" pitchFamily="2" charset="0"/>
              </a:rPr>
              <a:t>Assess performance with validation</a:t>
            </a:r>
          </a:p>
        </p:txBody>
      </p:sp>
      <p:sp>
        <p:nvSpPr>
          <p:cNvPr id="21" name="Oval 20">
            <a:extLst>
              <a:ext uri="{FF2B5EF4-FFF2-40B4-BE49-F238E27FC236}">
                <a16:creationId xmlns:a16="http://schemas.microsoft.com/office/drawing/2014/main" id="{E0492CE1-B7DD-B09C-5F01-63650E1C7D5B}"/>
              </a:ext>
            </a:extLst>
          </p:cNvPr>
          <p:cNvSpPr/>
          <p:nvPr/>
        </p:nvSpPr>
        <p:spPr>
          <a:xfrm>
            <a:off x="754909" y="1086830"/>
            <a:ext cx="1460510" cy="146304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7276E57-6F24-9D4A-E556-71722A4F5087}"/>
              </a:ext>
            </a:extLst>
          </p:cNvPr>
          <p:cNvSpPr/>
          <p:nvPr/>
        </p:nvSpPr>
        <p:spPr>
          <a:xfrm>
            <a:off x="2988613" y="1086830"/>
            <a:ext cx="1460510" cy="146304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807153-DAFD-6194-EADD-5A5B46127F71}"/>
              </a:ext>
            </a:extLst>
          </p:cNvPr>
          <p:cNvSpPr/>
          <p:nvPr/>
        </p:nvSpPr>
        <p:spPr>
          <a:xfrm>
            <a:off x="5224121" y="1086830"/>
            <a:ext cx="1460510" cy="146304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B4C3DFA-900C-918E-603A-A337E5411480}"/>
              </a:ext>
            </a:extLst>
          </p:cNvPr>
          <p:cNvSpPr/>
          <p:nvPr/>
        </p:nvSpPr>
        <p:spPr>
          <a:xfrm>
            <a:off x="7459629" y="1086830"/>
            <a:ext cx="1460510" cy="146304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60B7145-FBD9-680A-233E-7BB6AB9BE19E}"/>
              </a:ext>
            </a:extLst>
          </p:cNvPr>
          <p:cNvSpPr/>
          <p:nvPr/>
        </p:nvSpPr>
        <p:spPr>
          <a:xfrm>
            <a:off x="9661478" y="1086830"/>
            <a:ext cx="1460510" cy="146304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encil with solid fill">
            <a:extLst>
              <a:ext uri="{FF2B5EF4-FFF2-40B4-BE49-F238E27FC236}">
                <a16:creationId xmlns:a16="http://schemas.microsoft.com/office/drawing/2014/main" id="{DB96AE39-7F5A-5C9F-EDCE-842D5CC33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6359" y="1361150"/>
            <a:ext cx="914400" cy="914400"/>
          </a:xfrm>
          <a:prstGeom prst="rect">
            <a:avLst/>
          </a:prstGeom>
        </p:spPr>
      </p:pic>
      <p:pic>
        <p:nvPicPr>
          <p:cNvPr id="29" name="Graphic 28" descr="Target with solid fill">
            <a:extLst>
              <a:ext uri="{FF2B5EF4-FFF2-40B4-BE49-F238E27FC236}">
                <a16:creationId xmlns:a16="http://schemas.microsoft.com/office/drawing/2014/main" id="{D21B6A66-50A0-D851-C619-A87B460552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1668" y="1361150"/>
            <a:ext cx="914400" cy="914400"/>
          </a:xfrm>
          <a:prstGeom prst="rect">
            <a:avLst/>
          </a:prstGeom>
        </p:spPr>
      </p:pic>
      <p:pic>
        <p:nvPicPr>
          <p:cNvPr id="31" name="Graphic 30" descr="Table with solid fill">
            <a:extLst>
              <a:ext uri="{FF2B5EF4-FFF2-40B4-BE49-F238E27FC236}">
                <a16:creationId xmlns:a16="http://schemas.microsoft.com/office/drawing/2014/main" id="{F4A18785-F46E-7BEF-59A5-F10B3C4374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7176" y="1361150"/>
            <a:ext cx="914400" cy="914400"/>
          </a:xfrm>
          <a:prstGeom prst="rect">
            <a:avLst/>
          </a:prstGeom>
        </p:spPr>
      </p:pic>
      <p:pic>
        <p:nvPicPr>
          <p:cNvPr id="33" name="Graphic 32" descr="Single gear with solid fill">
            <a:extLst>
              <a:ext uri="{FF2B5EF4-FFF2-40B4-BE49-F238E27FC236}">
                <a16:creationId xmlns:a16="http://schemas.microsoft.com/office/drawing/2014/main" id="{78BBCC40-7B63-9786-C169-DA7B8534E2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30750" y="1361150"/>
            <a:ext cx="914400" cy="914400"/>
          </a:xfrm>
          <a:prstGeom prst="rect">
            <a:avLst/>
          </a:prstGeom>
        </p:spPr>
      </p:pic>
      <p:pic>
        <p:nvPicPr>
          <p:cNvPr id="35" name="Graphic 34" descr="Checkbox Checked with solid fill">
            <a:extLst>
              <a:ext uri="{FF2B5EF4-FFF2-40B4-BE49-F238E27FC236}">
                <a16:creationId xmlns:a16="http://schemas.microsoft.com/office/drawing/2014/main" id="{7FA6979D-4899-628C-9915-7C1DDEB494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4533" y="1361150"/>
            <a:ext cx="914400" cy="914400"/>
          </a:xfrm>
          <a:prstGeom prst="rect">
            <a:avLst/>
          </a:prstGeom>
        </p:spPr>
      </p:pic>
      <p:cxnSp>
        <p:nvCxnSpPr>
          <p:cNvPr id="37" name="Straight Arrow Connector 36">
            <a:extLst>
              <a:ext uri="{FF2B5EF4-FFF2-40B4-BE49-F238E27FC236}">
                <a16:creationId xmlns:a16="http://schemas.microsoft.com/office/drawing/2014/main" id="{CB659A92-7C0B-E34F-8072-9DEFAC877A94}"/>
              </a:ext>
            </a:extLst>
          </p:cNvPr>
          <p:cNvCxnSpPr>
            <a:cxnSpLocks/>
          </p:cNvCxnSpPr>
          <p:nvPr/>
        </p:nvCxnSpPr>
        <p:spPr>
          <a:xfrm>
            <a:off x="2359659" y="1794616"/>
            <a:ext cx="5288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7D5AC27-D2D3-B77C-E40C-3E6126CFA0C8}"/>
              </a:ext>
            </a:extLst>
          </p:cNvPr>
          <p:cNvCxnSpPr>
            <a:cxnSpLocks/>
          </p:cNvCxnSpPr>
          <p:nvPr/>
        </p:nvCxnSpPr>
        <p:spPr>
          <a:xfrm>
            <a:off x="4582017" y="1794616"/>
            <a:ext cx="5288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E4CE73F-0071-1118-FA69-99AE5F6C373E}"/>
              </a:ext>
            </a:extLst>
          </p:cNvPr>
          <p:cNvCxnSpPr>
            <a:cxnSpLocks/>
          </p:cNvCxnSpPr>
          <p:nvPr/>
        </p:nvCxnSpPr>
        <p:spPr>
          <a:xfrm>
            <a:off x="6791887" y="1794616"/>
            <a:ext cx="5288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E2A6986-1DD9-ECCB-7403-457E7C7D96D6}"/>
              </a:ext>
            </a:extLst>
          </p:cNvPr>
          <p:cNvCxnSpPr>
            <a:cxnSpLocks/>
          </p:cNvCxnSpPr>
          <p:nvPr/>
        </p:nvCxnSpPr>
        <p:spPr>
          <a:xfrm>
            <a:off x="9049211" y="1794616"/>
            <a:ext cx="5288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10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animBg="1"/>
      <p:bldP spid="18" grpId="0" animBg="1"/>
      <p:bldP spid="19" grpId="0" animBg="1"/>
      <p:bldP spid="20" grpId="0" animBg="1"/>
      <p:bldP spid="22" grpId="0" animBg="1"/>
      <p:bldP spid="23" grpId="0" animBg="1"/>
      <p:bldP spid="24" grpId="0" animBg="1"/>
      <p:bldP spid="2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5523E4-08C5-0743-81EE-C024C5F3B8FE}">
  <we:reference id="wa200006038" version="1.0.0.4" store="en-US" storeType="OMEX"/>
  <we:alternateReferences>
    <we:reference id="WA200006038" version="1.0.0.4" store="" storeType="OMEX"/>
  </we:alternateReferences>
  <we:properties>
    <we:property name="has-user-completed-add" value="true"/>
    <we:property name="pptx_export_from_biorender" value="fals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4</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Generative AI for Biomedical Decisions </vt:lpstr>
      <vt:lpstr>Outline</vt:lpstr>
      <vt:lpstr>Overview</vt:lpstr>
      <vt:lpstr>What is generative AI?</vt:lpstr>
      <vt:lpstr>It’s hitting (and exceeding) human levels</vt:lpstr>
      <vt:lpstr>There are many generative AI medical companies</vt:lpstr>
      <vt:lpstr>AlphaFold &amp; Evo create protein/DNA sequences</vt:lpstr>
      <vt:lpstr>A (recommended) AI workflow</vt:lpstr>
      <vt:lpstr>PowerPoint Presentation</vt:lpstr>
      <vt:lpstr>Define the problem</vt:lpstr>
      <vt:lpstr>Select the model</vt:lpstr>
      <vt:lpstr>Clean the data</vt:lpstr>
      <vt:lpstr>Train the model…</vt:lpstr>
      <vt:lpstr>…or just use a pre-trained one</vt:lpstr>
      <vt:lpstr>…or just use a pre-trained one</vt:lpstr>
      <vt:lpstr>Evaluate the model</vt:lpstr>
      <vt:lpstr>Customizing performance</vt:lpstr>
      <vt:lpstr>Strategies to customize performance</vt:lpstr>
      <vt:lpstr>Strategies to customize performance</vt:lpstr>
      <vt:lpstr>Strategies to customize performance</vt:lpstr>
      <vt:lpstr>Strategies to customize performance</vt:lpstr>
      <vt:lpstr>Prompt engineering</vt:lpstr>
      <vt:lpstr>Prompt engineering (example)</vt:lpstr>
      <vt:lpstr>Prompt engineering (example)</vt:lpstr>
      <vt:lpstr>Prompt engineering (example)</vt:lpstr>
      <vt:lpstr>Retrieval Augmented Generation (RAG)</vt:lpstr>
      <vt:lpstr>Fine-tuning</vt:lpstr>
      <vt:lpstr>Reinforcement Learning through Human Feedback (RLHF)</vt:lpstr>
      <vt:lpstr>Practical steps to get started</vt:lpstr>
      <vt:lpstr>3 Ways to Start Using Generative AI</vt:lpstr>
      <vt:lpstr>ChatGPT Playground</vt:lpstr>
      <vt:lpstr>AlphaFold Server</vt:lpstr>
      <vt:lpstr>Python LLM API Example</vt:lpstr>
      <vt:lpstr>TraumaX Example</vt:lpstr>
      <vt:lpstr>Pitfalls and considerations</vt:lpstr>
      <vt:lpstr>Common Pitfalls</vt:lpstr>
      <vt:lpstr>Common Pitfalls</vt:lpstr>
      <vt:lpstr>Common Pitfalls</vt:lpstr>
      <vt:lpstr>Common Pitfalls</vt:lpstr>
      <vt:lpstr>Common Pitfalls</vt:lpstr>
      <vt:lpstr>Things to keep in mind</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Hypothesis Testing for Predictive Variables</dc:title>
  <dc:creator>Sambit Panda</dc:creator>
  <cp:revision>1</cp:revision>
  <dcterms:created xsi:type="dcterms:W3CDTF">2024-03-13T15:13:50Z</dcterms:created>
  <dcterms:modified xsi:type="dcterms:W3CDTF">2025-04-29T19:54:52Z</dcterms:modified>
</cp:coreProperties>
</file>